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4" r:id="rId6"/>
    <p:sldId id="265" r:id="rId7"/>
    <p:sldId id="262" r:id="rId8"/>
    <p:sldId id="259" r:id="rId9"/>
    <p:sldId id="276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8288000" cy="10287000"/>
  <p:notesSz cx="6858000" cy="9144000"/>
  <p:embeddedFontLst>
    <p:embeddedFont>
      <p:font typeface="Barlow Condensed" panose="00000506000000000000" pitchFamily="2" charset="0"/>
      <p:regular r:id="rId20"/>
      <p:bold r:id="rId21"/>
      <p:italic r:id="rId22"/>
      <p:boldItalic r:id="rId23"/>
    </p:embeddedFont>
    <p:embeddedFont>
      <p:font typeface="Barlow Condensed Bold" panose="00000806000000000000" charset="0"/>
      <p:regular r:id="rId24"/>
    </p:embeddedFont>
    <p:embeddedFont>
      <p:font typeface="Open Sans 1" panose="020B0604020202020204" charset="0"/>
      <p:regular r:id="rId25"/>
    </p:embeddedFont>
    <p:embeddedFont>
      <p:font typeface="Open Sans 1 Bold" panose="020B0604020202020204" charset="0"/>
      <p:regular r:id="rId26"/>
    </p:embeddedFont>
    <p:embeddedFont>
      <p:font typeface="Open Sans 2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4" y="6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6.sv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ApWIG5OCHx8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ApWIG5OCHx8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BDF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68999" y="1619148"/>
            <a:ext cx="17150002" cy="516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0"/>
              </a:lnSpc>
              <a:spcBef>
                <a:spcPct val="0"/>
              </a:spcBef>
            </a:pPr>
            <a:r>
              <a:rPr lang="en-US" sz="30000" b="1" dirty="0">
                <a:solidFill>
                  <a:srgbClr val="BDFF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NIGHTFALL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1571577"/>
            <a:ext cx="3184279" cy="1933726"/>
          </a:xfrm>
          <a:custGeom>
            <a:avLst/>
            <a:gdLst/>
            <a:ahLst/>
            <a:cxnLst/>
            <a:rect l="l" t="t" r="r" b="b"/>
            <a:pathLst>
              <a:path w="3184279" h="1933726">
                <a:moveTo>
                  <a:pt x="0" y="0"/>
                </a:moveTo>
                <a:lnTo>
                  <a:pt x="3184279" y="0"/>
                </a:lnTo>
                <a:lnTo>
                  <a:pt x="3184279" y="1933725"/>
                </a:lnTo>
                <a:lnTo>
                  <a:pt x="0" y="1933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 flipV="1">
            <a:off x="14075021" y="6781698"/>
            <a:ext cx="3184279" cy="1933726"/>
          </a:xfrm>
          <a:custGeom>
            <a:avLst/>
            <a:gdLst/>
            <a:ahLst/>
            <a:cxnLst/>
            <a:rect l="l" t="t" r="r" b="b"/>
            <a:pathLst>
              <a:path w="3184279" h="1933726">
                <a:moveTo>
                  <a:pt x="3184279" y="1933725"/>
                </a:moveTo>
                <a:lnTo>
                  <a:pt x="0" y="1933725"/>
                </a:lnTo>
                <a:lnTo>
                  <a:pt x="0" y="0"/>
                </a:lnTo>
                <a:lnTo>
                  <a:pt x="3184279" y="0"/>
                </a:lnTo>
                <a:lnTo>
                  <a:pt x="3184279" y="193372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5400000">
            <a:off x="15405128" y="1602732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3"/>
                </a:lnTo>
                <a:lnTo>
                  <a:pt x="0" y="904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5400000">
            <a:off x="14922032" y="1602732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3"/>
                </a:lnTo>
                <a:lnTo>
                  <a:pt x="0" y="904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5400000">
            <a:off x="14438937" y="1602732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7" y="0"/>
                </a:lnTo>
                <a:lnTo>
                  <a:pt x="608517" y="904553"/>
                </a:lnTo>
                <a:lnTo>
                  <a:pt x="0" y="904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709821" y="7006421"/>
            <a:ext cx="2868357" cy="1225571"/>
          </a:xfrm>
          <a:custGeom>
            <a:avLst/>
            <a:gdLst/>
            <a:ahLst/>
            <a:cxnLst/>
            <a:rect l="l" t="t" r="r" b="b"/>
            <a:pathLst>
              <a:path w="2868357" h="1225571">
                <a:moveTo>
                  <a:pt x="0" y="0"/>
                </a:moveTo>
                <a:lnTo>
                  <a:pt x="2868358" y="0"/>
                </a:lnTo>
                <a:lnTo>
                  <a:pt x="2868358" y="1225571"/>
                </a:lnTo>
                <a:lnTo>
                  <a:pt x="0" y="12255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292838" y="1371552"/>
            <a:ext cx="7434502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dirty="0">
                <a:solidFill>
                  <a:srgbClr val="BDFF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LET’S PLAY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8999" y="7856289"/>
            <a:ext cx="5214279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Caio de Souza Conceição 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Carolina Stancov Cavicchio Miguel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Livia Lumi Miyabara 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Lucas Dias Batista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Nathalia Saori Shimokawa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BDF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973423" y="0"/>
            <a:ext cx="1870745" cy="608518"/>
            <a:chOff x="0" y="0"/>
            <a:chExt cx="2494326" cy="811357"/>
          </a:xfrm>
        </p:grpSpPr>
        <p:sp>
          <p:nvSpPr>
            <p:cNvPr id="7" name="Freeform 7"/>
            <p:cNvSpPr/>
            <p:nvPr/>
          </p:nvSpPr>
          <p:spPr>
            <a:xfrm rot="-5400000">
              <a:off x="197357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 rot="-5400000">
              <a:off x="841485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 rot="-5400000">
              <a:off x="1485612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52321" y="581025"/>
            <a:ext cx="328195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sz="7000" b="1" dirty="0">
                <a:solidFill>
                  <a:srgbClr val="BDFF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PREFABS</a:t>
            </a:r>
          </a:p>
        </p:txBody>
      </p:sp>
      <p:sp>
        <p:nvSpPr>
          <p:cNvPr id="11" name="Freeform 11"/>
          <p:cNvSpPr/>
          <p:nvPr/>
        </p:nvSpPr>
        <p:spPr>
          <a:xfrm>
            <a:off x="9799316" y="2501855"/>
            <a:ext cx="1094175" cy="1456362"/>
          </a:xfrm>
          <a:custGeom>
            <a:avLst/>
            <a:gdLst/>
            <a:ahLst/>
            <a:cxnLst/>
            <a:rect l="l" t="t" r="r" b="b"/>
            <a:pathLst>
              <a:path w="1094175" h="1456362">
                <a:moveTo>
                  <a:pt x="0" y="0"/>
                </a:moveTo>
                <a:lnTo>
                  <a:pt x="1094175" y="0"/>
                </a:lnTo>
                <a:lnTo>
                  <a:pt x="1094175" y="1456362"/>
                </a:lnTo>
                <a:lnTo>
                  <a:pt x="0" y="14563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9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74037" y="2672188"/>
            <a:ext cx="1119260" cy="1358925"/>
          </a:xfrm>
          <a:custGeom>
            <a:avLst/>
            <a:gdLst/>
            <a:ahLst/>
            <a:cxnLst/>
            <a:rect l="l" t="t" r="r" b="b"/>
            <a:pathLst>
              <a:path w="1119260" h="1358925">
                <a:moveTo>
                  <a:pt x="0" y="0"/>
                </a:moveTo>
                <a:lnTo>
                  <a:pt x="1119260" y="0"/>
                </a:lnTo>
                <a:lnTo>
                  <a:pt x="1119260" y="1358925"/>
                </a:lnTo>
                <a:lnTo>
                  <a:pt x="0" y="13589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70572" y="5246070"/>
            <a:ext cx="1241973" cy="1587744"/>
          </a:xfrm>
          <a:custGeom>
            <a:avLst/>
            <a:gdLst/>
            <a:ahLst/>
            <a:cxnLst/>
            <a:rect l="l" t="t" r="r" b="b"/>
            <a:pathLst>
              <a:path w="1241973" h="1587744">
                <a:moveTo>
                  <a:pt x="0" y="0"/>
                </a:moveTo>
                <a:lnTo>
                  <a:pt x="1241973" y="0"/>
                </a:lnTo>
                <a:lnTo>
                  <a:pt x="1241973" y="1587744"/>
                </a:lnTo>
                <a:lnTo>
                  <a:pt x="0" y="15877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48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9200608" y="5440003"/>
            <a:ext cx="1692883" cy="1514067"/>
            <a:chOff x="0" y="0"/>
            <a:chExt cx="2257178" cy="2018755"/>
          </a:xfrm>
        </p:grpSpPr>
        <p:sp>
          <p:nvSpPr>
            <p:cNvPr id="15" name="Freeform 15"/>
            <p:cNvSpPr/>
            <p:nvPr/>
          </p:nvSpPr>
          <p:spPr>
            <a:xfrm>
              <a:off x="0" y="298089"/>
              <a:ext cx="1195285" cy="1199648"/>
            </a:xfrm>
            <a:custGeom>
              <a:avLst/>
              <a:gdLst/>
              <a:ahLst/>
              <a:cxnLst/>
              <a:rect l="l" t="t" r="r" b="b"/>
              <a:pathLst>
                <a:path w="1195285" h="1199648">
                  <a:moveTo>
                    <a:pt x="0" y="0"/>
                  </a:moveTo>
                  <a:lnTo>
                    <a:pt x="1195285" y="0"/>
                  </a:lnTo>
                  <a:lnTo>
                    <a:pt x="1195285" y="1199648"/>
                  </a:lnTo>
                  <a:lnTo>
                    <a:pt x="0" y="1199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876300" y="0"/>
              <a:ext cx="1380878" cy="1228981"/>
            </a:xfrm>
            <a:custGeom>
              <a:avLst/>
              <a:gdLst/>
              <a:ahLst/>
              <a:cxnLst/>
              <a:rect l="l" t="t" r="r" b="b"/>
              <a:pathLst>
                <a:path w="1380878" h="1228981">
                  <a:moveTo>
                    <a:pt x="0" y="0"/>
                  </a:moveTo>
                  <a:lnTo>
                    <a:pt x="1380878" y="0"/>
                  </a:lnTo>
                  <a:lnTo>
                    <a:pt x="1380878" y="1228981"/>
                  </a:lnTo>
                  <a:lnTo>
                    <a:pt x="0" y="1228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 rot="-717214" flipH="1">
              <a:off x="672625" y="1079280"/>
              <a:ext cx="1077991" cy="836913"/>
            </a:xfrm>
            <a:custGeom>
              <a:avLst/>
              <a:gdLst/>
              <a:ahLst/>
              <a:cxnLst/>
              <a:rect l="l" t="t" r="r" b="b"/>
              <a:pathLst>
                <a:path w="1077991" h="836913">
                  <a:moveTo>
                    <a:pt x="1077991" y="0"/>
                  </a:moveTo>
                  <a:lnTo>
                    <a:pt x="0" y="0"/>
                  </a:lnTo>
                  <a:lnTo>
                    <a:pt x="0" y="836913"/>
                  </a:lnTo>
                  <a:lnTo>
                    <a:pt x="1077991" y="836913"/>
                  </a:lnTo>
                  <a:lnTo>
                    <a:pt x="1077991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712545" y="2634088"/>
            <a:ext cx="6119829" cy="76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Ethan: </a:t>
            </a:r>
            <a:r>
              <a:rPr lang="pt-BR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Personagem controlável principal do jogo. Está presente durante todo o jogo.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16641" y="5271950"/>
            <a:ext cx="6119829" cy="156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Sombras: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criaturas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deformadas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. </a:t>
            </a:r>
            <a:r>
              <a:rPr lang="pt-BR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Experimentos fracassados que ainda vagam pela fábrica. É utilizado em trechos onde se quer aumentar a dificuldade</a:t>
            </a:r>
            <a:endParaRPr lang="en-US" sz="2199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334192" y="2634088"/>
            <a:ext cx="6119829" cy="116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Perseguidor</a:t>
            </a:r>
            <a:r>
              <a:rPr lang="en-US" sz="21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: </a:t>
            </a:r>
            <a:r>
              <a:rPr lang="pt-BR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Criatura das sombras que caça Ethan quando ele está sem luz. É utilizado em trechos onde se quer aumentar a dificuldade</a:t>
            </a:r>
            <a:endParaRPr lang="en-US" sz="2199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334192" y="5067300"/>
            <a:ext cx="6119829" cy="2756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Itens</a:t>
            </a:r>
            <a:r>
              <a:rPr lang="en-US" sz="21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: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baterias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munições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pistas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visíveis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em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meio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ao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cenário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com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brilho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sutil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indicando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possibilidade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interação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. As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bateria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são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r</a:t>
            </a:r>
            <a:r>
              <a:rPr lang="pt-BR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ecursos</a:t>
            </a:r>
            <a:r>
              <a:rPr lang="pt-BR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limitados espalhados pelo cenário. A lanterna é um item essencial para manter o Perseguidor afastado. A pistola é um recurso contra as sombras  </a:t>
            </a:r>
            <a:endParaRPr lang="en-US" sz="2199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028700" y="8049444"/>
            <a:ext cx="15890603" cy="4279330"/>
            <a:chOff x="0" y="0"/>
            <a:chExt cx="4185179" cy="112706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185179" cy="1127066"/>
            </a:xfrm>
            <a:custGeom>
              <a:avLst/>
              <a:gdLst/>
              <a:ahLst/>
              <a:cxnLst/>
              <a:rect l="l" t="t" r="r" b="b"/>
              <a:pathLst>
                <a:path w="4185179" h="1127066">
                  <a:moveTo>
                    <a:pt x="0" y="0"/>
                  </a:moveTo>
                  <a:lnTo>
                    <a:pt x="4185179" y="0"/>
                  </a:lnTo>
                  <a:lnTo>
                    <a:pt x="4185179" y="1127066"/>
                  </a:lnTo>
                  <a:lnTo>
                    <a:pt x="0" y="1127066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4185179" cy="1155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742137" y="8363769"/>
            <a:ext cx="14463729" cy="158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Background: 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Ambientes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industriais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enferrujados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corredores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escuros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salas de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máquinas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laboratórios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abandonados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arquivos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destruídos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;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Presença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efeitos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iluminação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dinâmica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com sombras; Sons de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fundo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complementam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ambientação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ruídos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metálicos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respiração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ofegante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passos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distantes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sussurros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sombrios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intensificam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o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clima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tensão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psicológica</a:t>
            </a:r>
            <a:endParaRPr lang="en-US" sz="2299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BDF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973423" y="0"/>
            <a:ext cx="1870745" cy="608518"/>
            <a:chOff x="0" y="0"/>
            <a:chExt cx="2494326" cy="811357"/>
          </a:xfrm>
        </p:grpSpPr>
        <p:sp>
          <p:nvSpPr>
            <p:cNvPr id="7" name="Freeform 7"/>
            <p:cNvSpPr/>
            <p:nvPr/>
          </p:nvSpPr>
          <p:spPr>
            <a:xfrm rot="-5400000">
              <a:off x="197357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 rot="-5400000">
              <a:off x="841485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 rot="-5400000">
              <a:off x="1485612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37005" y="2002927"/>
            <a:ext cx="5372100" cy="2197598"/>
            <a:chOff x="0" y="0"/>
            <a:chExt cx="1414874" cy="57879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14874" cy="578791"/>
            </a:xfrm>
            <a:custGeom>
              <a:avLst/>
              <a:gdLst/>
              <a:ahLst/>
              <a:cxnLst/>
              <a:rect l="l" t="t" r="r" b="b"/>
              <a:pathLst>
                <a:path w="1414874" h="578791">
                  <a:moveTo>
                    <a:pt x="0" y="0"/>
                  </a:moveTo>
                  <a:lnTo>
                    <a:pt x="1414874" y="0"/>
                  </a:lnTo>
                  <a:lnTo>
                    <a:pt x="1414874" y="578791"/>
                  </a:lnTo>
                  <a:lnTo>
                    <a:pt x="0" y="578791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414874" cy="60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390046" y="2002927"/>
            <a:ext cx="5372100" cy="2197598"/>
            <a:chOff x="0" y="0"/>
            <a:chExt cx="1414874" cy="5787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14874" cy="578791"/>
            </a:xfrm>
            <a:custGeom>
              <a:avLst/>
              <a:gdLst/>
              <a:ahLst/>
              <a:cxnLst/>
              <a:rect l="l" t="t" r="r" b="b"/>
              <a:pathLst>
                <a:path w="1414874" h="578791">
                  <a:moveTo>
                    <a:pt x="0" y="0"/>
                  </a:moveTo>
                  <a:lnTo>
                    <a:pt x="1414874" y="0"/>
                  </a:lnTo>
                  <a:lnTo>
                    <a:pt x="1414874" y="578791"/>
                  </a:lnTo>
                  <a:lnTo>
                    <a:pt x="0" y="578791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414874" cy="60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243088" y="2002927"/>
            <a:ext cx="5372100" cy="2197598"/>
            <a:chOff x="0" y="0"/>
            <a:chExt cx="1414874" cy="57879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14874" cy="578791"/>
            </a:xfrm>
            <a:custGeom>
              <a:avLst/>
              <a:gdLst/>
              <a:ahLst/>
              <a:cxnLst/>
              <a:rect l="l" t="t" r="r" b="b"/>
              <a:pathLst>
                <a:path w="1414874" h="578791">
                  <a:moveTo>
                    <a:pt x="0" y="0"/>
                  </a:moveTo>
                  <a:lnTo>
                    <a:pt x="1414874" y="0"/>
                  </a:lnTo>
                  <a:lnTo>
                    <a:pt x="1414874" y="578791"/>
                  </a:lnTo>
                  <a:lnTo>
                    <a:pt x="0" y="578791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414874" cy="60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390046" y="4791075"/>
            <a:ext cx="5372100" cy="2197598"/>
            <a:chOff x="0" y="0"/>
            <a:chExt cx="1414874" cy="57879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14874" cy="578791"/>
            </a:xfrm>
            <a:custGeom>
              <a:avLst/>
              <a:gdLst/>
              <a:ahLst/>
              <a:cxnLst/>
              <a:rect l="l" t="t" r="r" b="b"/>
              <a:pathLst>
                <a:path w="1414874" h="578791">
                  <a:moveTo>
                    <a:pt x="0" y="0"/>
                  </a:moveTo>
                  <a:lnTo>
                    <a:pt x="1414874" y="0"/>
                  </a:lnTo>
                  <a:lnTo>
                    <a:pt x="1414874" y="578791"/>
                  </a:lnTo>
                  <a:lnTo>
                    <a:pt x="0" y="578791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414874" cy="60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37005" y="7426823"/>
            <a:ext cx="5372100" cy="2197598"/>
            <a:chOff x="0" y="0"/>
            <a:chExt cx="1414874" cy="57879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14874" cy="578791"/>
            </a:xfrm>
            <a:custGeom>
              <a:avLst/>
              <a:gdLst/>
              <a:ahLst/>
              <a:cxnLst/>
              <a:rect l="l" t="t" r="r" b="b"/>
              <a:pathLst>
                <a:path w="1414874" h="578791">
                  <a:moveTo>
                    <a:pt x="0" y="0"/>
                  </a:moveTo>
                  <a:lnTo>
                    <a:pt x="1414874" y="0"/>
                  </a:lnTo>
                  <a:lnTo>
                    <a:pt x="1414874" y="578791"/>
                  </a:lnTo>
                  <a:lnTo>
                    <a:pt x="0" y="578791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414874" cy="60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390046" y="7426823"/>
            <a:ext cx="5372100" cy="2197598"/>
            <a:chOff x="0" y="0"/>
            <a:chExt cx="1414874" cy="57879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14874" cy="578791"/>
            </a:xfrm>
            <a:custGeom>
              <a:avLst/>
              <a:gdLst/>
              <a:ahLst/>
              <a:cxnLst/>
              <a:rect l="l" t="t" r="r" b="b"/>
              <a:pathLst>
                <a:path w="1414874" h="578791">
                  <a:moveTo>
                    <a:pt x="0" y="0"/>
                  </a:moveTo>
                  <a:lnTo>
                    <a:pt x="1414874" y="0"/>
                  </a:lnTo>
                  <a:lnTo>
                    <a:pt x="1414874" y="578791"/>
                  </a:lnTo>
                  <a:lnTo>
                    <a:pt x="0" y="578791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414874" cy="60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243088" y="7426823"/>
            <a:ext cx="5372100" cy="2197598"/>
            <a:chOff x="0" y="0"/>
            <a:chExt cx="1414874" cy="57879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14874" cy="578791"/>
            </a:xfrm>
            <a:custGeom>
              <a:avLst/>
              <a:gdLst/>
              <a:ahLst/>
              <a:cxnLst/>
              <a:rect l="l" t="t" r="r" b="b"/>
              <a:pathLst>
                <a:path w="1414874" h="578791">
                  <a:moveTo>
                    <a:pt x="0" y="0"/>
                  </a:moveTo>
                  <a:lnTo>
                    <a:pt x="1414874" y="0"/>
                  </a:lnTo>
                  <a:lnTo>
                    <a:pt x="1414874" y="578791"/>
                  </a:lnTo>
                  <a:lnTo>
                    <a:pt x="0" y="578791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1414874" cy="60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6919303" y="2328869"/>
            <a:ext cx="695885" cy="1543050"/>
            <a:chOff x="0" y="0"/>
            <a:chExt cx="183278" cy="406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83278" cy="406400"/>
            </a:xfrm>
            <a:custGeom>
              <a:avLst/>
              <a:gdLst/>
              <a:ahLst/>
              <a:cxnLst/>
              <a:rect l="l" t="t" r="r" b="b"/>
              <a:pathLst>
                <a:path w="183278" h="406400">
                  <a:moveTo>
                    <a:pt x="0" y="0"/>
                  </a:moveTo>
                  <a:lnTo>
                    <a:pt x="183278" y="0"/>
                  </a:lnTo>
                  <a:lnTo>
                    <a:pt x="183278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4CBC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83278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752321" y="581025"/>
            <a:ext cx="8391679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sz="7000" b="1" dirty="0">
                <a:solidFill>
                  <a:srgbClr val="BDFF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PROTOTIPAÇÃO TÉRREO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47934" y="2647701"/>
            <a:ext cx="4750243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COZINHA OU SALA DE DESCANSO 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700975" y="2866776"/>
            <a:ext cx="4750243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ESCRITÓRIO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768879" y="5654923"/>
            <a:ext cx="4750243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ESCRITÓRIO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700975" y="8293598"/>
            <a:ext cx="4750243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ESCRITÓRIO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554017" y="2865443"/>
            <a:ext cx="4750243" cy="1293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ESCRITÓRIO</a:t>
            </a:r>
            <a:br>
              <a:rPr lang="en-US" sz="24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</a:br>
            <a:r>
              <a:rPr lang="en-US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Necessita</a:t>
            </a:r>
            <a:r>
              <a:rPr lang="en-US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da </a:t>
            </a:r>
            <a:r>
              <a:rPr lang="en-US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chave</a:t>
            </a:r>
            <a:br>
              <a:rPr lang="en-US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</a:br>
            <a:r>
              <a:rPr lang="en-US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de </a:t>
            </a:r>
            <a:r>
              <a:rPr lang="en-US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acesso</a:t>
            </a:r>
            <a:r>
              <a:rPr lang="en-US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para o Segundo </a:t>
            </a:r>
            <a:r>
              <a:rPr lang="en-US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andar</a:t>
            </a:r>
            <a:endParaRPr lang="en-US" b="1" dirty="0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2243088" y="7686675"/>
            <a:ext cx="4750243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ESCRITÓRIO</a:t>
            </a:r>
          </a:p>
          <a:p>
            <a:pPr algn="ctr">
              <a:lnSpc>
                <a:spcPts val="3499"/>
              </a:lnSpc>
            </a:pPr>
            <a:endParaRPr lang="en-US" sz="2499" b="1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Acesso ao subsolo (caso o jogador tenha obtido a chave necessária)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47934" y="7652220"/>
            <a:ext cx="4750243" cy="221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ESTOQUE / ALMOXARIFADO</a:t>
            </a:r>
            <a:br>
              <a:rPr lang="en-US" sz="24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</a:br>
            <a:r>
              <a:rPr lang="en-US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 </a:t>
            </a:r>
            <a:r>
              <a:rPr lang="en-US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jogador</a:t>
            </a:r>
            <a:r>
              <a:rPr lang="en-US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obtém</a:t>
            </a:r>
            <a:r>
              <a:rPr lang="en-US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a </a:t>
            </a:r>
            <a:r>
              <a:rPr lang="en-US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chave</a:t>
            </a:r>
            <a:r>
              <a:rPr lang="en-US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de </a:t>
            </a:r>
            <a:r>
              <a:rPr lang="en-US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acesso</a:t>
            </a:r>
            <a:r>
              <a:rPr lang="en-US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para o 2º </a:t>
            </a:r>
            <a:r>
              <a:rPr lang="en-US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andar</a:t>
            </a:r>
            <a:r>
              <a:rPr lang="en-US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, que é </a:t>
            </a:r>
            <a:r>
              <a:rPr lang="en-US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acessado</a:t>
            </a:r>
            <a:r>
              <a:rPr lang="en-US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por</a:t>
            </a:r>
            <a:r>
              <a:rPr lang="en-US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meio</a:t>
            </a:r>
            <a:r>
              <a:rPr lang="en-US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do </a:t>
            </a:r>
            <a:r>
              <a:rPr lang="en-US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elevador</a:t>
            </a:r>
            <a:r>
              <a:rPr lang="en-US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do </a:t>
            </a:r>
            <a:r>
              <a:rPr lang="en-US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escritório</a:t>
            </a:r>
            <a:r>
              <a:rPr lang="en-US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superior</a:t>
            </a:r>
          </a:p>
          <a:p>
            <a:pPr algn="ctr">
              <a:lnSpc>
                <a:spcPts val="3499"/>
              </a:lnSpc>
            </a:pPr>
            <a:endParaRPr lang="en-US" sz="2499" b="1" dirty="0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692469" y="5252289"/>
            <a:ext cx="5061171" cy="1765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ENTRADA / INÍCIO</a:t>
            </a:r>
            <a:br>
              <a:rPr lang="en-US" sz="24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</a:br>
            <a:br>
              <a:rPr lang="en-US" sz="24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</a:br>
            <a:r>
              <a:rPr lang="en-US" sz="24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Salão</a:t>
            </a:r>
            <a:r>
              <a:rPr lang="en-US" sz="24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Principal</a:t>
            </a:r>
          </a:p>
          <a:p>
            <a:pPr algn="ctr">
              <a:lnSpc>
                <a:spcPts val="3499"/>
              </a:lnSpc>
            </a:pPr>
            <a:endParaRPr lang="en-US" sz="2499" b="1" dirty="0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2469047" y="5467598"/>
            <a:ext cx="4750243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REFEITÓRIO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6919303" y="7800726"/>
            <a:ext cx="695885" cy="1543050"/>
            <a:chOff x="0" y="0"/>
            <a:chExt cx="183278" cy="4064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83278" cy="406400"/>
            </a:xfrm>
            <a:custGeom>
              <a:avLst/>
              <a:gdLst/>
              <a:ahLst/>
              <a:cxnLst/>
              <a:rect l="l" t="t" r="r" b="b"/>
              <a:pathLst>
                <a:path w="183278" h="406400">
                  <a:moveTo>
                    <a:pt x="0" y="0"/>
                  </a:moveTo>
                  <a:lnTo>
                    <a:pt x="183278" y="0"/>
                  </a:lnTo>
                  <a:lnTo>
                    <a:pt x="183278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4CBC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183278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71" name="Group 16">
            <a:extLst>
              <a:ext uri="{FF2B5EF4-FFF2-40B4-BE49-F238E27FC236}">
                <a16:creationId xmlns:a16="http://schemas.microsoft.com/office/drawing/2014/main" id="{51545983-5DAA-D18C-1925-560E3B9C006E}"/>
              </a:ext>
            </a:extLst>
          </p:cNvPr>
          <p:cNvGrpSpPr/>
          <p:nvPr/>
        </p:nvGrpSpPr>
        <p:grpSpPr>
          <a:xfrm>
            <a:off x="12243088" y="4753321"/>
            <a:ext cx="5372100" cy="2197598"/>
            <a:chOff x="0" y="0"/>
            <a:chExt cx="1414874" cy="578791"/>
          </a:xfrm>
        </p:grpSpPr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9637D8A1-B2A9-0705-A975-F0633A53999E}"/>
                </a:ext>
              </a:extLst>
            </p:cNvPr>
            <p:cNvSpPr/>
            <p:nvPr/>
          </p:nvSpPr>
          <p:spPr>
            <a:xfrm>
              <a:off x="0" y="0"/>
              <a:ext cx="1414874" cy="578791"/>
            </a:xfrm>
            <a:custGeom>
              <a:avLst/>
              <a:gdLst/>
              <a:ahLst/>
              <a:cxnLst/>
              <a:rect l="l" t="t" r="r" b="b"/>
              <a:pathLst>
                <a:path w="1414874" h="578791">
                  <a:moveTo>
                    <a:pt x="0" y="0"/>
                  </a:moveTo>
                  <a:lnTo>
                    <a:pt x="1414874" y="0"/>
                  </a:lnTo>
                  <a:lnTo>
                    <a:pt x="1414874" y="578791"/>
                  </a:lnTo>
                  <a:lnTo>
                    <a:pt x="0" y="578791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TextBox 18">
              <a:extLst>
                <a:ext uri="{FF2B5EF4-FFF2-40B4-BE49-F238E27FC236}">
                  <a16:creationId xmlns:a16="http://schemas.microsoft.com/office/drawing/2014/main" id="{9DDCB8A3-7620-52E9-2566-B375ABF811A2}"/>
                </a:ext>
              </a:extLst>
            </p:cNvPr>
            <p:cNvSpPr txBox="1"/>
            <p:nvPr/>
          </p:nvSpPr>
          <p:spPr>
            <a:xfrm>
              <a:off x="0" y="-28575"/>
              <a:ext cx="1414874" cy="60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77" name="TextBox 39">
            <a:extLst>
              <a:ext uri="{FF2B5EF4-FFF2-40B4-BE49-F238E27FC236}">
                <a16:creationId xmlns:a16="http://schemas.microsoft.com/office/drawing/2014/main" id="{17DBAF8F-E4BC-D8D1-AC86-8C767F4FD505}"/>
              </a:ext>
            </a:extLst>
          </p:cNvPr>
          <p:cNvSpPr txBox="1"/>
          <p:nvPr/>
        </p:nvSpPr>
        <p:spPr>
          <a:xfrm>
            <a:off x="12554017" y="5615837"/>
            <a:ext cx="4750243" cy="84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REFEITÓRIO</a:t>
            </a:r>
            <a:br>
              <a:rPr lang="en-US" sz="24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</a:br>
            <a:endParaRPr lang="en-US" b="1" dirty="0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C46968FD-EFC4-7ED1-2FE5-B9859EF0CAA3}"/>
              </a:ext>
            </a:extLst>
          </p:cNvPr>
          <p:cNvSpPr/>
          <p:nvPr/>
        </p:nvSpPr>
        <p:spPr>
          <a:xfrm>
            <a:off x="5635007" y="567873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7CA5639-C0A4-A894-95F0-AD9E25DC46FB}"/>
              </a:ext>
            </a:extLst>
          </p:cNvPr>
          <p:cNvSpPr/>
          <p:nvPr/>
        </p:nvSpPr>
        <p:spPr>
          <a:xfrm rot="16200000">
            <a:off x="2733850" y="418360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C7FBABC9-8BBB-454B-8EBD-67CF69509067}"/>
              </a:ext>
            </a:extLst>
          </p:cNvPr>
          <p:cNvSpPr/>
          <p:nvPr/>
        </p:nvSpPr>
        <p:spPr>
          <a:xfrm rot="16200000">
            <a:off x="8553121" y="418360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F5BC498D-EBB9-DED2-8A4C-6D29CFF69E64}"/>
              </a:ext>
            </a:extLst>
          </p:cNvPr>
          <p:cNvSpPr/>
          <p:nvPr/>
        </p:nvSpPr>
        <p:spPr>
          <a:xfrm>
            <a:off x="11513413" y="565492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6398F9B3-22A3-76C6-1A18-B5A17DEDD9BC}"/>
              </a:ext>
            </a:extLst>
          </p:cNvPr>
          <p:cNvSpPr/>
          <p:nvPr/>
        </p:nvSpPr>
        <p:spPr>
          <a:xfrm>
            <a:off x="11519664" y="286920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6CFB55F3-EDD8-9F5D-7F57-1B591B28F5C5}"/>
              </a:ext>
            </a:extLst>
          </p:cNvPr>
          <p:cNvSpPr/>
          <p:nvPr/>
        </p:nvSpPr>
        <p:spPr>
          <a:xfrm rot="5400000">
            <a:off x="14354964" y="695515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9F924932-DA77-1A31-AF97-963FB04A6F4A}"/>
              </a:ext>
            </a:extLst>
          </p:cNvPr>
          <p:cNvSpPr/>
          <p:nvPr/>
        </p:nvSpPr>
        <p:spPr>
          <a:xfrm rot="10800000">
            <a:off x="11513413" y="823124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016FAD33-F0AE-23A8-47B9-B4C89B63AE73}"/>
              </a:ext>
            </a:extLst>
          </p:cNvPr>
          <p:cNvSpPr/>
          <p:nvPr/>
        </p:nvSpPr>
        <p:spPr>
          <a:xfrm rot="10800000">
            <a:off x="5635007" y="84110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BDF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973423" y="0"/>
            <a:ext cx="1870745" cy="608518"/>
            <a:chOff x="0" y="0"/>
            <a:chExt cx="2494326" cy="811357"/>
          </a:xfrm>
        </p:grpSpPr>
        <p:sp>
          <p:nvSpPr>
            <p:cNvPr id="7" name="Freeform 7"/>
            <p:cNvSpPr/>
            <p:nvPr/>
          </p:nvSpPr>
          <p:spPr>
            <a:xfrm rot="-5400000">
              <a:off x="197357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 rot="-5400000">
              <a:off x="841485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 rot="-5400000">
              <a:off x="1485612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37005" y="1894431"/>
            <a:ext cx="5372100" cy="2709318"/>
            <a:chOff x="0" y="-28575"/>
            <a:chExt cx="1414874" cy="7135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14874" cy="578791"/>
            </a:xfrm>
            <a:custGeom>
              <a:avLst/>
              <a:gdLst/>
              <a:ahLst/>
              <a:cxnLst/>
              <a:rect l="l" t="t" r="r" b="b"/>
              <a:pathLst>
                <a:path w="1414874" h="684990">
                  <a:moveTo>
                    <a:pt x="0" y="0"/>
                  </a:moveTo>
                  <a:lnTo>
                    <a:pt x="1414874" y="0"/>
                  </a:lnTo>
                  <a:lnTo>
                    <a:pt x="1414874" y="684990"/>
                  </a:lnTo>
                  <a:lnTo>
                    <a:pt x="0" y="684990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414874" cy="713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390046" y="2002927"/>
            <a:ext cx="5372100" cy="2197598"/>
            <a:chOff x="0" y="0"/>
            <a:chExt cx="1414874" cy="5787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14874" cy="578791"/>
            </a:xfrm>
            <a:custGeom>
              <a:avLst/>
              <a:gdLst/>
              <a:ahLst/>
              <a:cxnLst/>
              <a:rect l="l" t="t" r="r" b="b"/>
              <a:pathLst>
                <a:path w="1414874" h="578791">
                  <a:moveTo>
                    <a:pt x="0" y="0"/>
                  </a:moveTo>
                  <a:lnTo>
                    <a:pt x="1414874" y="0"/>
                  </a:lnTo>
                  <a:lnTo>
                    <a:pt x="1414874" y="578791"/>
                  </a:lnTo>
                  <a:lnTo>
                    <a:pt x="0" y="578791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414874" cy="60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243088" y="2002927"/>
            <a:ext cx="5372100" cy="2197598"/>
            <a:chOff x="0" y="0"/>
            <a:chExt cx="1414874" cy="57879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14874" cy="578791"/>
            </a:xfrm>
            <a:custGeom>
              <a:avLst/>
              <a:gdLst/>
              <a:ahLst/>
              <a:cxnLst/>
              <a:rect l="l" t="t" r="r" b="b"/>
              <a:pathLst>
                <a:path w="1414874" h="578791">
                  <a:moveTo>
                    <a:pt x="0" y="0"/>
                  </a:moveTo>
                  <a:lnTo>
                    <a:pt x="1414874" y="0"/>
                  </a:lnTo>
                  <a:lnTo>
                    <a:pt x="1414874" y="578791"/>
                  </a:lnTo>
                  <a:lnTo>
                    <a:pt x="0" y="578791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414874" cy="60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390046" y="4791075"/>
            <a:ext cx="5372100" cy="2197598"/>
            <a:chOff x="0" y="0"/>
            <a:chExt cx="1414874" cy="57879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14874" cy="578791"/>
            </a:xfrm>
            <a:custGeom>
              <a:avLst/>
              <a:gdLst/>
              <a:ahLst/>
              <a:cxnLst/>
              <a:rect l="l" t="t" r="r" b="b"/>
              <a:pathLst>
                <a:path w="1414874" h="578791">
                  <a:moveTo>
                    <a:pt x="0" y="0"/>
                  </a:moveTo>
                  <a:lnTo>
                    <a:pt x="1414874" y="0"/>
                  </a:lnTo>
                  <a:lnTo>
                    <a:pt x="1414874" y="578791"/>
                  </a:lnTo>
                  <a:lnTo>
                    <a:pt x="0" y="578791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414874" cy="60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37005" y="7426823"/>
            <a:ext cx="5372100" cy="2197598"/>
            <a:chOff x="0" y="-58908"/>
            <a:chExt cx="1414874" cy="753097"/>
          </a:xfrm>
        </p:grpSpPr>
        <p:sp>
          <p:nvSpPr>
            <p:cNvPr id="23" name="Freeform 23"/>
            <p:cNvSpPr/>
            <p:nvPr/>
          </p:nvSpPr>
          <p:spPr>
            <a:xfrm>
              <a:off x="0" y="-58908"/>
              <a:ext cx="1414874" cy="753097"/>
            </a:xfrm>
            <a:custGeom>
              <a:avLst/>
              <a:gdLst/>
              <a:ahLst/>
              <a:cxnLst/>
              <a:rect l="l" t="t" r="r" b="b"/>
              <a:pathLst>
                <a:path w="1414874" h="694189">
                  <a:moveTo>
                    <a:pt x="0" y="0"/>
                  </a:moveTo>
                  <a:lnTo>
                    <a:pt x="1414874" y="0"/>
                  </a:lnTo>
                  <a:lnTo>
                    <a:pt x="1414874" y="694189"/>
                  </a:lnTo>
                  <a:lnTo>
                    <a:pt x="0" y="694189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414874" cy="722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390046" y="7426823"/>
            <a:ext cx="5372100" cy="2197598"/>
            <a:chOff x="0" y="0"/>
            <a:chExt cx="1414874" cy="57879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14874" cy="578791"/>
            </a:xfrm>
            <a:custGeom>
              <a:avLst/>
              <a:gdLst/>
              <a:ahLst/>
              <a:cxnLst/>
              <a:rect l="l" t="t" r="r" b="b"/>
              <a:pathLst>
                <a:path w="1414874" h="578791">
                  <a:moveTo>
                    <a:pt x="0" y="0"/>
                  </a:moveTo>
                  <a:lnTo>
                    <a:pt x="1414874" y="0"/>
                  </a:lnTo>
                  <a:lnTo>
                    <a:pt x="1414874" y="578791"/>
                  </a:lnTo>
                  <a:lnTo>
                    <a:pt x="0" y="578791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414874" cy="60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243088" y="7426823"/>
            <a:ext cx="5372100" cy="2197598"/>
            <a:chOff x="0" y="0"/>
            <a:chExt cx="1414874" cy="57879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14874" cy="578791"/>
            </a:xfrm>
            <a:custGeom>
              <a:avLst/>
              <a:gdLst/>
              <a:ahLst/>
              <a:cxnLst/>
              <a:rect l="l" t="t" r="r" b="b"/>
              <a:pathLst>
                <a:path w="1414874" h="578791">
                  <a:moveTo>
                    <a:pt x="0" y="0"/>
                  </a:moveTo>
                  <a:lnTo>
                    <a:pt x="1414874" y="0"/>
                  </a:lnTo>
                  <a:lnTo>
                    <a:pt x="1414874" y="578791"/>
                  </a:lnTo>
                  <a:lnTo>
                    <a:pt x="0" y="578791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1414874" cy="60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6919303" y="2328869"/>
            <a:ext cx="695885" cy="1543050"/>
            <a:chOff x="0" y="0"/>
            <a:chExt cx="183278" cy="4064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83278" cy="406400"/>
            </a:xfrm>
            <a:custGeom>
              <a:avLst/>
              <a:gdLst/>
              <a:ahLst/>
              <a:cxnLst/>
              <a:rect l="l" t="t" r="r" b="b"/>
              <a:pathLst>
                <a:path w="183278" h="406400">
                  <a:moveTo>
                    <a:pt x="0" y="0"/>
                  </a:moveTo>
                  <a:lnTo>
                    <a:pt x="183278" y="0"/>
                  </a:lnTo>
                  <a:lnTo>
                    <a:pt x="183278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4CBC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83278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752321" y="581025"/>
            <a:ext cx="839167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sz="7000" b="1">
                <a:solidFill>
                  <a:srgbClr val="BDFF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2º ANDAR - ALTO ESCALÃO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49229" y="2478094"/>
            <a:ext cx="4750243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SALA DA DIRETORA</a:t>
            </a:r>
          </a:p>
          <a:p>
            <a:pPr algn="ctr">
              <a:lnSpc>
                <a:spcPts val="3499"/>
              </a:lnSpc>
            </a:pPr>
            <a:endParaRPr lang="en-US" sz="2499" b="1" dirty="0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algn="ctr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jogador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obtém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chave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acesso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para o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subsolo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.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700975" y="2866776"/>
            <a:ext cx="4750243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ESCRITÓRIO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768879" y="5654923"/>
            <a:ext cx="4750243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ESCRITÓRIO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700975" y="8293598"/>
            <a:ext cx="4750243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ESCRITÓRIO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554017" y="2865443"/>
            <a:ext cx="4750243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ESCRITÓRIO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49229" y="7686675"/>
            <a:ext cx="4750243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SALA DE SEGURANÇA</a:t>
            </a:r>
          </a:p>
          <a:p>
            <a:pPr algn="ctr">
              <a:lnSpc>
                <a:spcPts val="3499"/>
              </a:lnSpc>
            </a:pPr>
            <a:endParaRPr lang="en-US" sz="2499" b="1" dirty="0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algn="ctr">
              <a:lnSpc>
                <a:spcPts val="2799"/>
              </a:lnSpc>
            </a:pPr>
            <a:r>
              <a:rPr lang="en-US" sz="19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Desbloqueia</a:t>
            </a:r>
            <a:r>
              <a:rPr lang="en-US" sz="19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o </a:t>
            </a:r>
            <a:r>
              <a:rPr lang="en-US" sz="19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acesso</a:t>
            </a:r>
            <a:r>
              <a:rPr lang="en-US" sz="19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à Sala do </a:t>
            </a:r>
            <a:r>
              <a:rPr lang="en-US" sz="19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Diretor</a:t>
            </a:r>
            <a:endParaRPr lang="en-US" sz="1999" b="1" dirty="0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537005" y="4789741"/>
            <a:ext cx="5372100" cy="2269065"/>
            <a:chOff x="0" y="-40239"/>
            <a:chExt cx="1414874" cy="668367"/>
          </a:xfrm>
        </p:grpSpPr>
        <p:sp>
          <p:nvSpPr>
            <p:cNvPr id="42" name="Freeform 42"/>
            <p:cNvSpPr/>
            <p:nvPr/>
          </p:nvSpPr>
          <p:spPr>
            <a:xfrm>
              <a:off x="0" y="-40239"/>
              <a:ext cx="1414874" cy="647316"/>
            </a:xfrm>
            <a:custGeom>
              <a:avLst/>
              <a:gdLst/>
              <a:ahLst/>
              <a:cxnLst/>
              <a:rect l="l" t="t" r="r" b="b"/>
              <a:pathLst>
                <a:path w="1414874" h="628128">
                  <a:moveTo>
                    <a:pt x="0" y="0"/>
                  </a:moveTo>
                  <a:lnTo>
                    <a:pt x="1414874" y="0"/>
                  </a:lnTo>
                  <a:lnTo>
                    <a:pt x="1414874" y="628128"/>
                  </a:lnTo>
                  <a:lnTo>
                    <a:pt x="0" y="628128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1414874" cy="656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836824" y="5623155"/>
            <a:ext cx="4750243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ESCRITÓRIO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554017" y="8337301"/>
            <a:ext cx="4750243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ESCRITÓRIO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2243088" y="4789742"/>
            <a:ext cx="5372100" cy="2197598"/>
            <a:chOff x="0" y="0"/>
            <a:chExt cx="1414874" cy="57879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414874" cy="578791"/>
            </a:xfrm>
            <a:custGeom>
              <a:avLst/>
              <a:gdLst/>
              <a:ahLst/>
              <a:cxnLst/>
              <a:rect l="l" t="t" r="r" b="b"/>
              <a:pathLst>
                <a:path w="1414874" h="578791">
                  <a:moveTo>
                    <a:pt x="0" y="0"/>
                  </a:moveTo>
                  <a:lnTo>
                    <a:pt x="1414874" y="0"/>
                  </a:lnTo>
                  <a:lnTo>
                    <a:pt x="1414874" y="578791"/>
                  </a:lnTo>
                  <a:lnTo>
                    <a:pt x="0" y="578791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28575"/>
              <a:ext cx="1414874" cy="60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2554017" y="5700220"/>
            <a:ext cx="4750243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ESCRITÓRIO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17A90DC7-87EA-4894-34A3-A6D3FF0FF6AD}"/>
              </a:ext>
            </a:extLst>
          </p:cNvPr>
          <p:cNvSpPr/>
          <p:nvPr/>
        </p:nvSpPr>
        <p:spPr>
          <a:xfrm rot="5400000">
            <a:off x="2722741" y="436360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792E4BB4-01DE-D791-DC4D-293944D6F599}"/>
              </a:ext>
            </a:extLst>
          </p:cNvPr>
          <p:cNvSpPr/>
          <p:nvPr/>
        </p:nvSpPr>
        <p:spPr>
          <a:xfrm>
            <a:off x="5635007" y="566904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9F63DFBF-1F2B-275E-77B0-494909D0E1CE}"/>
              </a:ext>
            </a:extLst>
          </p:cNvPr>
          <p:cNvSpPr/>
          <p:nvPr/>
        </p:nvSpPr>
        <p:spPr>
          <a:xfrm>
            <a:off x="11513413" y="56042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F553CBA-E28F-6E11-A83D-54BA737F8581}"/>
              </a:ext>
            </a:extLst>
          </p:cNvPr>
          <p:cNvSpPr/>
          <p:nvPr/>
        </p:nvSpPr>
        <p:spPr>
          <a:xfrm rot="5400000">
            <a:off x="8654796" y="421910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C2ACD3E-62D5-07D0-2B67-752F005D12EC}"/>
              </a:ext>
            </a:extLst>
          </p:cNvPr>
          <p:cNvSpPr/>
          <p:nvPr/>
        </p:nvSpPr>
        <p:spPr>
          <a:xfrm rot="5400000">
            <a:off x="14439934" y="69510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70BF0AB9-A85A-6C28-F9F1-3FD4527D3110}"/>
              </a:ext>
            </a:extLst>
          </p:cNvPr>
          <p:cNvSpPr/>
          <p:nvPr/>
        </p:nvSpPr>
        <p:spPr>
          <a:xfrm rot="10800000">
            <a:off x="11529167" y="283426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E25859B4-77D2-A682-8983-BFB91EC4F1CF}"/>
              </a:ext>
            </a:extLst>
          </p:cNvPr>
          <p:cNvSpPr/>
          <p:nvPr/>
        </p:nvSpPr>
        <p:spPr>
          <a:xfrm rot="10800000">
            <a:off x="11513413" y="82522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39741F8-F0FD-6BAA-71AB-59D0C5131AE2}"/>
              </a:ext>
            </a:extLst>
          </p:cNvPr>
          <p:cNvSpPr/>
          <p:nvPr/>
        </p:nvSpPr>
        <p:spPr>
          <a:xfrm rot="10800000">
            <a:off x="5635007" y="825225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973423" y="0"/>
            <a:ext cx="1870745" cy="608518"/>
            <a:chOff x="0" y="0"/>
            <a:chExt cx="2494326" cy="811357"/>
          </a:xfrm>
        </p:grpSpPr>
        <p:sp>
          <p:nvSpPr>
            <p:cNvPr id="4" name="Freeform 4"/>
            <p:cNvSpPr/>
            <p:nvPr/>
          </p:nvSpPr>
          <p:spPr>
            <a:xfrm rot="-5400000">
              <a:off x="197357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841485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1485612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52321" y="581025"/>
            <a:ext cx="839167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sz="7000" b="1">
                <a:solidFill>
                  <a:srgbClr val="BDFF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SUBSOLO - LABORATÓRIO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37005" y="2636340"/>
            <a:ext cx="5372100" cy="2197598"/>
            <a:chOff x="0" y="0"/>
            <a:chExt cx="1414874" cy="5787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4874" cy="578791"/>
            </a:xfrm>
            <a:custGeom>
              <a:avLst/>
              <a:gdLst/>
              <a:ahLst/>
              <a:cxnLst/>
              <a:rect l="l" t="t" r="r" b="b"/>
              <a:pathLst>
                <a:path w="1414874" h="578791">
                  <a:moveTo>
                    <a:pt x="0" y="0"/>
                  </a:moveTo>
                  <a:lnTo>
                    <a:pt x="1414874" y="0"/>
                  </a:lnTo>
                  <a:lnTo>
                    <a:pt x="1414874" y="578791"/>
                  </a:lnTo>
                  <a:lnTo>
                    <a:pt x="0" y="578791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414874" cy="60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390046" y="2636340"/>
            <a:ext cx="5372100" cy="2197598"/>
            <a:chOff x="0" y="0"/>
            <a:chExt cx="1414874" cy="5787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4874" cy="578791"/>
            </a:xfrm>
            <a:custGeom>
              <a:avLst/>
              <a:gdLst/>
              <a:ahLst/>
              <a:cxnLst/>
              <a:rect l="l" t="t" r="r" b="b"/>
              <a:pathLst>
                <a:path w="1414874" h="578791">
                  <a:moveTo>
                    <a:pt x="0" y="0"/>
                  </a:moveTo>
                  <a:lnTo>
                    <a:pt x="1414874" y="0"/>
                  </a:lnTo>
                  <a:lnTo>
                    <a:pt x="1414874" y="578791"/>
                  </a:lnTo>
                  <a:lnTo>
                    <a:pt x="0" y="578791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414874" cy="60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243088" y="2636340"/>
            <a:ext cx="5372100" cy="2197598"/>
            <a:chOff x="0" y="0"/>
            <a:chExt cx="1414874" cy="57879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14874" cy="578791"/>
            </a:xfrm>
            <a:custGeom>
              <a:avLst/>
              <a:gdLst/>
              <a:ahLst/>
              <a:cxnLst/>
              <a:rect l="l" t="t" r="r" b="b"/>
              <a:pathLst>
                <a:path w="1414874" h="578791">
                  <a:moveTo>
                    <a:pt x="0" y="0"/>
                  </a:moveTo>
                  <a:lnTo>
                    <a:pt x="1414874" y="0"/>
                  </a:lnTo>
                  <a:lnTo>
                    <a:pt x="1414874" y="578791"/>
                  </a:lnTo>
                  <a:lnTo>
                    <a:pt x="0" y="578791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414874" cy="60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47934" y="3281113"/>
            <a:ext cx="4750243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SALA 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00975" y="3500188"/>
            <a:ext cx="4750243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SALA 02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37005" y="5776912"/>
            <a:ext cx="5372100" cy="2197598"/>
            <a:chOff x="0" y="0"/>
            <a:chExt cx="1414874" cy="57879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14874" cy="578791"/>
            </a:xfrm>
            <a:custGeom>
              <a:avLst/>
              <a:gdLst/>
              <a:ahLst/>
              <a:cxnLst/>
              <a:rect l="l" t="t" r="r" b="b"/>
              <a:pathLst>
                <a:path w="1414874" h="578791">
                  <a:moveTo>
                    <a:pt x="0" y="0"/>
                  </a:moveTo>
                  <a:lnTo>
                    <a:pt x="1414874" y="0"/>
                  </a:lnTo>
                  <a:lnTo>
                    <a:pt x="1414874" y="578791"/>
                  </a:lnTo>
                  <a:lnTo>
                    <a:pt x="0" y="578791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414874" cy="607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37005" y="6104186"/>
            <a:ext cx="695885" cy="1543050"/>
            <a:chOff x="0" y="0"/>
            <a:chExt cx="183278" cy="406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3278" cy="406400"/>
            </a:xfrm>
            <a:custGeom>
              <a:avLst/>
              <a:gdLst/>
              <a:ahLst/>
              <a:cxnLst/>
              <a:rect l="l" t="t" r="r" b="b"/>
              <a:pathLst>
                <a:path w="183278" h="406400">
                  <a:moveTo>
                    <a:pt x="0" y="0"/>
                  </a:moveTo>
                  <a:lnTo>
                    <a:pt x="183278" y="0"/>
                  </a:lnTo>
                  <a:lnTo>
                    <a:pt x="183278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4CBC3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83278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6421686"/>
            <a:ext cx="4750243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ENTRADA</a:t>
            </a:r>
          </a:p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LABORATÓRIO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54017" y="3069976"/>
            <a:ext cx="4750243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SALA 03</a:t>
            </a:r>
          </a:p>
          <a:p>
            <a:pPr algn="ctr">
              <a:lnSpc>
                <a:spcPts val="3499"/>
              </a:lnSpc>
            </a:pPr>
            <a:endParaRPr lang="en-US" sz="2499" b="1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Onde estará o segredo da empresa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60FF530-B4EC-BE99-A6D8-FA2ACAAE26FC}"/>
              </a:ext>
            </a:extLst>
          </p:cNvPr>
          <p:cNvSpPr/>
          <p:nvPr/>
        </p:nvSpPr>
        <p:spPr>
          <a:xfrm rot="16200000">
            <a:off x="2672301" y="506816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CE7D0B8-0138-FF0E-BBD9-2A76371CB898}"/>
              </a:ext>
            </a:extLst>
          </p:cNvPr>
          <p:cNvSpPr/>
          <p:nvPr/>
        </p:nvSpPr>
        <p:spPr>
          <a:xfrm>
            <a:off x="5660371" y="35010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3568CFB-2D9F-2423-7826-78625E6C5190}"/>
              </a:ext>
            </a:extLst>
          </p:cNvPr>
          <p:cNvSpPr/>
          <p:nvPr/>
        </p:nvSpPr>
        <p:spPr>
          <a:xfrm>
            <a:off x="11513413" y="34372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973423" y="0"/>
            <a:ext cx="1870745" cy="608518"/>
            <a:chOff x="0" y="0"/>
            <a:chExt cx="2494326" cy="811357"/>
          </a:xfrm>
        </p:grpSpPr>
        <p:sp>
          <p:nvSpPr>
            <p:cNvPr id="4" name="Freeform 4"/>
            <p:cNvSpPr/>
            <p:nvPr/>
          </p:nvSpPr>
          <p:spPr>
            <a:xfrm rot="-5400000">
              <a:off x="197357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841485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1485612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523721" y="2236950"/>
            <a:ext cx="11661803" cy="7021350"/>
          </a:xfrm>
          <a:custGeom>
            <a:avLst/>
            <a:gdLst/>
            <a:ahLst/>
            <a:cxnLst/>
            <a:rect l="l" t="t" r="r" b="b"/>
            <a:pathLst>
              <a:path w="11661803" h="7021350">
                <a:moveTo>
                  <a:pt x="0" y="0"/>
                </a:moveTo>
                <a:lnTo>
                  <a:pt x="11661803" y="0"/>
                </a:lnTo>
                <a:lnTo>
                  <a:pt x="11661803" y="7021350"/>
                </a:lnTo>
                <a:lnTo>
                  <a:pt x="0" y="70213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3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52321" y="581025"/>
            <a:ext cx="839167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sz="7000" b="1">
                <a:solidFill>
                  <a:srgbClr val="BDFF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MENU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20042" y="2179800"/>
            <a:ext cx="5195145" cy="332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l">
              <a:lnSpc>
                <a:spcPts val="3780"/>
              </a:lnSpc>
              <a:buFont typeface="Arial"/>
              <a:buChar char="•"/>
            </a:pPr>
            <a:r>
              <a:rPr lang="en-US" sz="27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Play: </a:t>
            </a:r>
            <a:r>
              <a:rPr lang="en-US" sz="27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Inicia o jogo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582932" lvl="1" indent="-291466" algn="l">
              <a:lnSpc>
                <a:spcPts val="3780"/>
              </a:lnSpc>
              <a:buFont typeface="Arial"/>
              <a:buChar char="•"/>
            </a:pPr>
            <a:r>
              <a:rPr lang="en-US" sz="27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Maps: </a:t>
            </a:r>
            <a:r>
              <a:rPr lang="en-US" sz="27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Mostra os mapas e os objetivos do jogo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582932" lvl="1" indent="-291466" algn="l">
              <a:lnSpc>
                <a:spcPts val="3780"/>
              </a:lnSpc>
              <a:buFont typeface="Arial"/>
              <a:buChar char="•"/>
            </a:pPr>
            <a:r>
              <a:rPr lang="en-US" sz="27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Help: </a:t>
            </a:r>
            <a:r>
              <a:rPr lang="en-US" sz="27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Mostra as instruções de como jogar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973423" y="0"/>
            <a:ext cx="1870745" cy="608518"/>
            <a:chOff x="0" y="0"/>
            <a:chExt cx="2494326" cy="811357"/>
          </a:xfrm>
        </p:grpSpPr>
        <p:sp>
          <p:nvSpPr>
            <p:cNvPr id="4" name="Freeform 4"/>
            <p:cNvSpPr/>
            <p:nvPr/>
          </p:nvSpPr>
          <p:spPr>
            <a:xfrm rot="-5400000">
              <a:off x="197357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841485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1485612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752321" y="1811470"/>
            <a:ext cx="11959231" cy="7446830"/>
          </a:xfrm>
          <a:custGeom>
            <a:avLst/>
            <a:gdLst/>
            <a:ahLst/>
            <a:cxnLst/>
            <a:rect l="l" t="t" r="r" b="b"/>
            <a:pathLst>
              <a:path w="11959231" h="7446830">
                <a:moveTo>
                  <a:pt x="0" y="0"/>
                </a:moveTo>
                <a:lnTo>
                  <a:pt x="11959231" y="0"/>
                </a:lnTo>
                <a:lnTo>
                  <a:pt x="11959231" y="7446830"/>
                </a:lnTo>
                <a:lnTo>
                  <a:pt x="0" y="7446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27" r="-52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52321" y="581025"/>
            <a:ext cx="839167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sz="7000" b="1">
                <a:solidFill>
                  <a:srgbClr val="BDFF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DERROTA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15928" y="1754320"/>
            <a:ext cx="5195145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l">
              <a:lnSpc>
                <a:spcPts val="3780"/>
              </a:lnSpc>
              <a:buFont typeface="Arial"/>
              <a:buChar char="•"/>
            </a:pPr>
            <a:r>
              <a:rPr lang="en-US" sz="27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Play Again: </a:t>
            </a:r>
            <a:r>
              <a:rPr lang="en-US" sz="27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 jogador poderá jogar de novo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582932" lvl="1" indent="-291466" algn="l">
              <a:lnSpc>
                <a:spcPts val="3780"/>
              </a:lnSpc>
              <a:buFont typeface="Arial"/>
              <a:buChar char="•"/>
            </a:pPr>
            <a:r>
              <a:rPr lang="en-US" sz="27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Exit: </a:t>
            </a:r>
            <a:r>
              <a:rPr lang="en-US" sz="27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retorna ao menu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973423" y="0"/>
            <a:ext cx="1870745" cy="608518"/>
            <a:chOff x="0" y="0"/>
            <a:chExt cx="2494326" cy="811357"/>
          </a:xfrm>
        </p:grpSpPr>
        <p:sp>
          <p:nvSpPr>
            <p:cNvPr id="4" name="Freeform 4"/>
            <p:cNvSpPr/>
            <p:nvPr/>
          </p:nvSpPr>
          <p:spPr>
            <a:xfrm rot="-5400000">
              <a:off x="197357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841485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1485612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52321" y="581025"/>
            <a:ext cx="839167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sz="7000" b="1" dirty="0" err="1">
                <a:solidFill>
                  <a:srgbClr val="BDFF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Exemplo</a:t>
            </a:r>
            <a:r>
              <a:rPr lang="en-US" sz="7000" b="1" dirty="0">
                <a:solidFill>
                  <a:srgbClr val="BDFF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de </a:t>
            </a:r>
            <a:r>
              <a:rPr lang="en-US" sz="7000" b="1" dirty="0" err="1">
                <a:solidFill>
                  <a:srgbClr val="BDFF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escritório</a:t>
            </a:r>
            <a:endParaRPr lang="en-US" sz="7000" b="1" dirty="0">
              <a:solidFill>
                <a:srgbClr val="BDFF0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887200" y="1940629"/>
            <a:ext cx="4480770" cy="218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 </a:t>
            </a:r>
            <a:r>
              <a:rPr lang="en-US" sz="25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cena</a:t>
            </a:r>
            <a:r>
              <a:rPr lang="en-US" sz="25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estará</a:t>
            </a:r>
            <a:r>
              <a:rPr lang="en-US" sz="25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escura</a:t>
            </a:r>
            <a:r>
              <a:rPr lang="en-US" sz="25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o </a:t>
            </a:r>
            <a:r>
              <a:rPr lang="en-US" sz="25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jogador</a:t>
            </a:r>
            <a:r>
              <a:rPr lang="en-US" sz="25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terá</a:t>
            </a:r>
            <a:r>
              <a:rPr lang="en-US" sz="25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que </a:t>
            </a:r>
            <a:r>
              <a:rPr lang="en-US" sz="25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andar</a:t>
            </a:r>
            <a:r>
              <a:rPr lang="en-US" sz="25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pela </a:t>
            </a:r>
            <a:r>
              <a:rPr lang="en-US" sz="25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cena</a:t>
            </a:r>
            <a:r>
              <a:rPr lang="en-US" sz="25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apenas</a:t>
            </a:r>
            <a:r>
              <a:rPr lang="en-US" sz="25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com a luz da </a:t>
            </a:r>
            <a:r>
              <a:rPr lang="en-US" sz="25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lanterna</a:t>
            </a:r>
            <a:r>
              <a:rPr lang="en-US" sz="25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. O </a:t>
            </a:r>
            <a:r>
              <a:rPr lang="en-US" sz="25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jogador</a:t>
            </a:r>
            <a:r>
              <a:rPr lang="en-US" sz="25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irá</a:t>
            </a:r>
            <a:r>
              <a:rPr lang="en-US" sz="25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colidir</a:t>
            </a:r>
            <a:r>
              <a:rPr lang="en-US" sz="25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com </a:t>
            </a:r>
            <a:r>
              <a:rPr lang="en-US" sz="25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os</a:t>
            </a:r>
            <a:r>
              <a:rPr lang="en-US" sz="25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objetos</a:t>
            </a:r>
            <a:endParaRPr lang="en-US" sz="25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pic>
        <p:nvPicPr>
          <p:cNvPr id="11" name="Picture 10" descr="A map of a room&#10;&#10;AI-generated content may be incorrect.">
            <a:extLst>
              <a:ext uri="{FF2B5EF4-FFF2-40B4-BE49-F238E27FC236}">
                <a16:creationId xmlns:a16="http://schemas.microsoft.com/office/drawing/2014/main" id="{90F04C63-992E-3CDA-E075-4DD6F7F27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21" y="1940629"/>
            <a:ext cx="10601479" cy="79511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973423" y="0"/>
            <a:ext cx="1870745" cy="608518"/>
            <a:chOff x="0" y="0"/>
            <a:chExt cx="2494326" cy="811357"/>
          </a:xfrm>
        </p:grpSpPr>
        <p:sp>
          <p:nvSpPr>
            <p:cNvPr id="4" name="Freeform 4"/>
            <p:cNvSpPr/>
            <p:nvPr/>
          </p:nvSpPr>
          <p:spPr>
            <a:xfrm rot="-5400000">
              <a:off x="197357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841485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1485612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52321" y="581025"/>
            <a:ext cx="1014596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sz="7000" b="1" dirty="0" err="1">
                <a:solidFill>
                  <a:srgbClr val="BDFF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Exemplo</a:t>
            </a:r>
            <a:r>
              <a:rPr lang="en-US" sz="7000" b="1" dirty="0">
                <a:solidFill>
                  <a:srgbClr val="BDFF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de sala no </a:t>
            </a:r>
            <a:r>
              <a:rPr lang="en-US" sz="7000" b="1" dirty="0" err="1">
                <a:solidFill>
                  <a:srgbClr val="BDFF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subsolo</a:t>
            </a:r>
            <a:endParaRPr lang="en-US" sz="7000" b="1" dirty="0">
              <a:solidFill>
                <a:srgbClr val="BDFF00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898288" y="1937271"/>
            <a:ext cx="4480770" cy="4542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u="sng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 </a:t>
            </a:r>
            <a:r>
              <a:rPr lang="en-US" sz="2500" u="sng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cena</a:t>
            </a:r>
            <a:r>
              <a:rPr lang="en-US" sz="2500" u="sng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500" u="sng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estará</a:t>
            </a:r>
            <a:r>
              <a:rPr lang="en-US" sz="2500" u="sng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500" u="sng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escura</a:t>
            </a:r>
            <a:r>
              <a:rPr lang="en-US" sz="2500" u="sng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o </a:t>
            </a:r>
            <a:r>
              <a:rPr lang="en-US" sz="2500" u="sng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jogador</a:t>
            </a:r>
            <a:r>
              <a:rPr lang="en-US" sz="2500" u="sng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500" u="sng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terá</a:t>
            </a:r>
            <a:r>
              <a:rPr lang="en-US" sz="2500" u="sng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que </a:t>
            </a:r>
            <a:r>
              <a:rPr lang="en-US" sz="2500" u="sng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andar</a:t>
            </a:r>
            <a:r>
              <a:rPr lang="en-US" sz="2500" u="sng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pela </a:t>
            </a:r>
            <a:r>
              <a:rPr lang="en-US" sz="2500" u="sng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cena</a:t>
            </a:r>
            <a:r>
              <a:rPr lang="en-US" sz="2500" u="sng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500" u="sng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apenas</a:t>
            </a:r>
            <a:r>
              <a:rPr lang="en-US" sz="2500" u="sng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com a luz da </a:t>
            </a:r>
            <a:r>
              <a:rPr lang="en-US" sz="2500" u="sng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lanterna</a:t>
            </a:r>
            <a:r>
              <a:rPr lang="en-US" sz="2500" u="sng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. O </a:t>
            </a:r>
            <a:r>
              <a:rPr lang="en-US" sz="2500" u="sng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jogador</a:t>
            </a:r>
            <a:r>
              <a:rPr lang="en-US" sz="2500" u="sng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500" u="sng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irá</a:t>
            </a:r>
            <a:r>
              <a:rPr lang="en-US" sz="2500" u="sng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500" u="sng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colidir</a:t>
            </a:r>
            <a:r>
              <a:rPr lang="en-US" sz="2500" u="sng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com </a:t>
            </a:r>
            <a:r>
              <a:rPr lang="en-US" sz="2500" u="sng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os</a:t>
            </a:r>
            <a:r>
              <a:rPr lang="en-US" sz="2500" u="sng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500" u="sng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objetos</a:t>
            </a:r>
            <a:r>
              <a:rPr lang="en-US" sz="2500" u="sng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  <a:endParaRPr lang="en-US" sz="2500" u="sng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  <a:hlinkClick r:id="rId6" tooltip="https://www.youtube.com/watch?v=ApWIG5OCHx8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u="sng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  <a:hlinkClick r:id="rId6" tooltip="https://www.youtube.com/watch?v=ApWIG5OCHx8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u="sng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  <a:hlinkClick r:id="rId6" tooltip="https://www.youtube.com/watch?v=ApWIG5OCHx8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u="sng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  <a:hlinkClick r:id="rId6" tooltip="https://www.youtube.com/watch?v=ApWIG5OCHx8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u="sng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  <a:hlinkClick r:id="rId6" tooltip="https://www.youtube.com/watch?v=ApWIG5OCHx8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u="sng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  <a:hlinkClick r:id="rId6" tooltip="https://www.youtube.com/watch?v=ApWIG5OCHx8"/>
              </a:rPr>
              <a:t>DEMO NITGHFALL</a:t>
            </a:r>
          </a:p>
        </p:txBody>
      </p:sp>
      <p:pic>
        <p:nvPicPr>
          <p:cNvPr id="11" name="Picture 10" descr="A top view of a factory&#10;&#10;AI-generated content may be incorrect.">
            <a:extLst>
              <a:ext uri="{FF2B5EF4-FFF2-40B4-BE49-F238E27FC236}">
                <a16:creationId xmlns:a16="http://schemas.microsoft.com/office/drawing/2014/main" id="{67F193ED-5847-6993-65B2-4F09F67A48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8" y="1914933"/>
            <a:ext cx="9893631" cy="742022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973423" y="0"/>
            <a:ext cx="1870745" cy="608518"/>
            <a:chOff x="0" y="0"/>
            <a:chExt cx="2494326" cy="811357"/>
          </a:xfrm>
        </p:grpSpPr>
        <p:sp>
          <p:nvSpPr>
            <p:cNvPr id="4" name="Freeform 4"/>
            <p:cNvSpPr/>
            <p:nvPr/>
          </p:nvSpPr>
          <p:spPr>
            <a:xfrm rot="-5400000">
              <a:off x="197357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841485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1485612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19338" y="602316"/>
            <a:ext cx="12070990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Referência</a:t>
            </a:r>
            <a:r>
              <a:rPr lang="en-US" sz="30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do </a:t>
            </a:r>
            <a:r>
              <a:rPr lang="en-US" sz="30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Tileset</a:t>
            </a:r>
            <a:r>
              <a:rPr lang="en-US" sz="30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e Imagens </a:t>
            </a:r>
            <a:r>
              <a:rPr lang="en-US" sz="30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utilizadas</a:t>
            </a:r>
            <a:r>
              <a:rPr lang="en-US" sz="30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de </a:t>
            </a:r>
            <a:r>
              <a:rPr lang="en-US" sz="30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exemplo</a:t>
            </a:r>
            <a:r>
              <a:rPr lang="en-US" sz="30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:</a:t>
            </a:r>
            <a:br>
              <a:rPr lang="en-US" sz="30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</a:br>
            <a:endParaRPr lang="en-US" sz="3000" b="1" dirty="0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3000" b="1" u="sng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https://kokororeflections.itch.io/kr-factory-tileset-for-rpgs</a:t>
            </a:r>
            <a:endParaRPr lang="en-US" sz="3000" b="1" u="sng" dirty="0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  <a:hlinkClick r:id="rId6" tooltip="https://www.youtube.com/watch?v=ApWIG5OCHx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64072" y="6362818"/>
            <a:ext cx="6809289" cy="2733531"/>
            <a:chOff x="0" y="0"/>
            <a:chExt cx="1793393" cy="7199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3393" cy="719942"/>
            </a:xfrm>
            <a:custGeom>
              <a:avLst/>
              <a:gdLst/>
              <a:ahLst/>
              <a:cxnLst/>
              <a:rect l="l" t="t" r="r" b="b"/>
              <a:pathLst>
                <a:path w="1793393" h="719942">
                  <a:moveTo>
                    <a:pt x="0" y="0"/>
                  </a:moveTo>
                  <a:lnTo>
                    <a:pt x="1793393" y="0"/>
                  </a:lnTo>
                  <a:lnTo>
                    <a:pt x="1793393" y="719942"/>
                  </a:lnTo>
                  <a:lnTo>
                    <a:pt x="0" y="719942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793393" cy="748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328" y="9398292"/>
            <a:ext cx="1870745" cy="608518"/>
            <a:chOff x="0" y="0"/>
            <a:chExt cx="2494326" cy="811357"/>
          </a:xfrm>
        </p:grpSpPr>
        <p:sp>
          <p:nvSpPr>
            <p:cNvPr id="7" name="Freeform 7"/>
            <p:cNvSpPr/>
            <p:nvPr/>
          </p:nvSpPr>
          <p:spPr>
            <a:xfrm rot="-5400000">
              <a:off x="197357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 rot="-5400000">
              <a:off x="841485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 rot="-5400000">
              <a:off x="1485612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065951" y="1780156"/>
            <a:ext cx="1870745" cy="608518"/>
            <a:chOff x="0" y="0"/>
            <a:chExt cx="2494326" cy="811357"/>
          </a:xfrm>
        </p:grpSpPr>
        <p:sp>
          <p:nvSpPr>
            <p:cNvPr id="11" name="Freeform 11"/>
            <p:cNvSpPr/>
            <p:nvPr/>
          </p:nvSpPr>
          <p:spPr>
            <a:xfrm rot="-5400000">
              <a:off x="197357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 rot="-5400000">
              <a:off x="841485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 rot="-5400000">
              <a:off x="1485612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63606" y="249238"/>
            <a:ext cx="5304287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BDFF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SOBRE O JOGO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3606" y="1732531"/>
            <a:ext cx="11967346" cy="50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2D Top View que </a:t>
            </a:r>
            <a:r>
              <a:rPr lang="en-US" sz="29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combina</a:t>
            </a:r>
            <a:r>
              <a:rPr lang="en-US" sz="29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Aventura, Survival Horror e </a:t>
            </a:r>
            <a:r>
              <a:rPr lang="en-US" sz="29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Ação</a:t>
            </a:r>
            <a:endParaRPr lang="en-US" sz="2999" b="1" dirty="0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507749" y="3016534"/>
            <a:ext cx="6809289" cy="2733531"/>
            <a:chOff x="0" y="0"/>
            <a:chExt cx="1793393" cy="7199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93393" cy="719942"/>
            </a:xfrm>
            <a:custGeom>
              <a:avLst/>
              <a:gdLst/>
              <a:ahLst/>
              <a:cxnLst/>
              <a:rect l="l" t="t" r="r" b="b"/>
              <a:pathLst>
                <a:path w="1793393" h="719942">
                  <a:moveTo>
                    <a:pt x="0" y="0"/>
                  </a:moveTo>
                  <a:lnTo>
                    <a:pt x="1793393" y="0"/>
                  </a:lnTo>
                  <a:lnTo>
                    <a:pt x="1793393" y="719942"/>
                  </a:lnTo>
                  <a:lnTo>
                    <a:pt x="0" y="719942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793393" cy="748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38189" y="3308350"/>
            <a:ext cx="6348411" cy="213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pt-BR" sz="20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 ideia principal de Nightfall é oferecer uma experiência imersiva de survival horror em um ambiente 2D Top View. O jogo coloca o jogador no papel de Ethan, um investigador paranormal que explora uma fábrica abandonada infestada por uma entidade sombria, o Perseguidor. </a:t>
            </a:r>
            <a:endParaRPr lang="en-US" sz="2000" b="1" dirty="0">
              <a:solidFill>
                <a:srgbClr val="FFFFFF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8542922" y="2817576"/>
            <a:ext cx="7078078" cy="3240323"/>
            <a:chOff x="0" y="0"/>
            <a:chExt cx="9079052" cy="3827368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9079052" cy="3644708"/>
              <a:chOff x="0" y="0"/>
              <a:chExt cx="1793393" cy="71994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93393" cy="719942"/>
              </a:xfrm>
              <a:custGeom>
                <a:avLst/>
                <a:gdLst/>
                <a:ahLst/>
                <a:cxnLst/>
                <a:rect l="l" t="t" r="r" b="b"/>
                <a:pathLst>
                  <a:path w="1793393" h="719942">
                    <a:moveTo>
                      <a:pt x="0" y="0"/>
                    </a:moveTo>
                    <a:lnTo>
                      <a:pt x="1793393" y="0"/>
                    </a:lnTo>
                    <a:lnTo>
                      <a:pt x="1793393" y="719942"/>
                    </a:lnTo>
                    <a:lnTo>
                      <a:pt x="0" y="719942"/>
                    </a:lnTo>
                    <a:close/>
                  </a:path>
                </a:pathLst>
              </a:custGeom>
              <a:solidFill>
                <a:srgbClr val="4F722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1793393" cy="7485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307252" y="165596"/>
              <a:ext cx="8464548" cy="3661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pt-BR" sz="1900" b="1" dirty="0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A principal mecânica do jogo gira em torno da sobrevivência, onde o jogador deve gerenciar recursos limitados, como a energia da lanterna e a munição da pistola, enquanto enfrenta ameaças como o Perseguidor e criaturas chamadas Sombras. O jogo desafia o jogador a explorar, tomar decisões estratégicas e gerenciar recursos sob constante tensão e perigo.</a:t>
              </a:r>
              <a:endParaRPr lang="en-US" sz="19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194511" y="6591300"/>
            <a:ext cx="6348411" cy="213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pt-BR" sz="20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 experiência desejada para o jogador é imersiva, intensa e emocionalmente desafiadora. O jogo visa evocar uma sensação constante de vulnerabilidade e medo do desconhecido, colocando o jogador em um ambiente escuro e hostil onde a tensão psicológica é central. </a:t>
            </a:r>
            <a:endParaRPr lang="en-US" sz="2000" b="1" dirty="0">
              <a:solidFill>
                <a:srgbClr val="FFFFFF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9590957" y="6362818"/>
            <a:ext cx="6809289" cy="2733531"/>
            <a:chOff x="0" y="0"/>
            <a:chExt cx="1793393" cy="71994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93393" cy="719942"/>
            </a:xfrm>
            <a:custGeom>
              <a:avLst/>
              <a:gdLst/>
              <a:ahLst/>
              <a:cxnLst/>
              <a:rect l="l" t="t" r="r" b="b"/>
              <a:pathLst>
                <a:path w="1793393" h="719942">
                  <a:moveTo>
                    <a:pt x="0" y="0"/>
                  </a:moveTo>
                  <a:lnTo>
                    <a:pt x="1793393" y="0"/>
                  </a:lnTo>
                  <a:lnTo>
                    <a:pt x="1793393" y="719942"/>
                  </a:lnTo>
                  <a:lnTo>
                    <a:pt x="0" y="719942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1793393" cy="748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821396" y="6438900"/>
            <a:ext cx="6348411" cy="2489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pt-BR" sz="20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 gerenciamento de recursos, o perigo iminente e a necessidade de fazer escolhas difíceis criam uma atmosfera de urgência e pavor, garantindo que o jogador se sinta constantemente pressionado enquanto desvenda o mistério da fábrica e tenta sobreviver à caçada do Perseguidor.</a:t>
            </a:r>
            <a:endParaRPr lang="en-US" sz="2000" b="1" dirty="0">
              <a:solidFill>
                <a:srgbClr val="FFFFFF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BDF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6561427"/>
            <a:ext cx="6710924" cy="3725573"/>
            <a:chOff x="0" y="0"/>
            <a:chExt cx="5083919" cy="28223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83919" cy="2822341"/>
            </a:xfrm>
            <a:custGeom>
              <a:avLst/>
              <a:gdLst/>
              <a:ahLst/>
              <a:cxnLst/>
              <a:rect l="l" t="t" r="r" b="b"/>
              <a:pathLst>
                <a:path w="5083919" h="2822341">
                  <a:moveTo>
                    <a:pt x="0" y="2822341"/>
                  </a:moveTo>
                  <a:lnTo>
                    <a:pt x="590775" y="0"/>
                  </a:lnTo>
                  <a:lnTo>
                    <a:pt x="5083919" y="0"/>
                  </a:lnTo>
                  <a:lnTo>
                    <a:pt x="4493144" y="2822341"/>
                  </a:lnTo>
                  <a:close/>
                </a:path>
              </a:pathLst>
            </a:custGeom>
            <a:blipFill>
              <a:blip r:embed="rId4"/>
              <a:stretch>
                <a:fillRect t="-20999" b="-1488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79633" y="1910554"/>
            <a:ext cx="7786644" cy="4322760"/>
            <a:chOff x="0" y="0"/>
            <a:chExt cx="5083919" cy="28223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3919" cy="2822341"/>
            </a:xfrm>
            <a:custGeom>
              <a:avLst/>
              <a:gdLst/>
              <a:ahLst/>
              <a:cxnLst/>
              <a:rect l="l" t="t" r="r" b="b"/>
              <a:pathLst>
                <a:path w="5083919" h="2822341">
                  <a:moveTo>
                    <a:pt x="0" y="2822341"/>
                  </a:moveTo>
                  <a:lnTo>
                    <a:pt x="590775" y="0"/>
                  </a:lnTo>
                  <a:lnTo>
                    <a:pt x="5083919" y="0"/>
                  </a:lnTo>
                  <a:lnTo>
                    <a:pt x="4493144" y="2822341"/>
                  </a:lnTo>
                  <a:close/>
                </a:path>
              </a:pathLst>
            </a:custGeom>
            <a:blipFill>
              <a:blip r:embed="rId5"/>
              <a:stretch>
                <a:fillRect t="-10118" b="-101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400000">
            <a:off x="5569498" y="7971937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3"/>
                </a:lnTo>
                <a:lnTo>
                  <a:pt x="0" y="904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00000">
            <a:off x="6052593" y="7971937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3"/>
                </a:lnTo>
                <a:lnTo>
                  <a:pt x="0" y="904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5400000">
            <a:off x="6535689" y="7971937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3"/>
                </a:lnTo>
                <a:lnTo>
                  <a:pt x="0" y="904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5400000">
            <a:off x="7961969" y="1458278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3"/>
                </a:lnTo>
                <a:lnTo>
                  <a:pt x="0" y="904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5400000">
            <a:off x="8445064" y="1458278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3"/>
                </a:lnTo>
                <a:lnTo>
                  <a:pt x="0" y="904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400000">
            <a:off x="8928160" y="1458278"/>
            <a:ext cx="608518" cy="904554"/>
          </a:xfrm>
          <a:custGeom>
            <a:avLst/>
            <a:gdLst/>
            <a:ahLst/>
            <a:cxnLst/>
            <a:rect l="l" t="t" r="r" b="b"/>
            <a:pathLst>
              <a:path w="608518" h="904554">
                <a:moveTo>
                  <a:pt x="0" y="0"/>
                </a:moveTo>
                <a:lnTo>
                  <a:pt x="608518" y="0"/>
                </a:lnTo>
                <a:lnTo>
                  <a:pt x="608518" y="904553"/>
                </a:lnTo>
                <a:lnTo>
                  <a:pt x="0" y="904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1537603" y="1233738"/>
            <a:ext cx="495753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sz="7000" b="1">
                <a:solidFill>
                  <a:srgbClr val="BDFF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PÚBLICO-ALVO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859852" y="2876853"/>
            <a:ext cx="677751" cy="67775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3D8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902853" y="2837764"/>
            <a:ext cx="5214279" cy="146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Jovens e </a:t>
            </a:r>
            <a:r>
              <a:rPr lang="en-US" sz="21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adultos</a:t>
            </a:r>
            <a:r>
              <a:rPr lang="en-US" sz="21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(16+)</a:t>
            </a:r>
            <a:r>
              <a:rPr lang="en-US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que </a:t>
            </a:r>
            <a:r>
              <a:rPr lang="en-US" sz="21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apreciam</a:t>
            </a:r>
            <a:r>
              <a:rPr lang="en-US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terror, suspense e </a:t>
            </a:r>
            <a:r>
              <a:rPr lang="en-US" sz="21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sobrevivência</a:t>
            </a:r>
            <a:r>
              <a:rPr lang="en-US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21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especialmente</a:t>
            </a:r>
            <a:r>
              <a:rPr lang="en-US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em</a:t>
            </a:r>
            <a:r>
              <a:rPr lang="en-US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narrativas</a:t>
            </a:r>
            <a:r>
              <a:rPr lang="en-US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envolventes</a:t>
            </a:r>
            <a:r>
              <a:rPr lang="en-US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1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atmosferas</a:t>
            </a:r>
            <a:r>
              <a:rPr lang="en-US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imersivas</a:t>
            </a:r>
            <a:endParaRPr lang="en-US" sz="21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950672" y="3052851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01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859852" y="5367689"/>
            <a:ext cx="677751" cy="67775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7D3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879880" y="5293197"/>
            <a:ext cx="5379420" cy="184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Os</a:t>
            </a:r>
            <a:r>
              <a:rPr lang="en-US" sz="20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jogadores</a:t>
            </a:r>
            <a:r>
              <a:rPr lang="en-US" sz="20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que se </a:t>
            </a:r>
            <a:r>
              <a:rPr lang="en-US" sz="20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interessam</a:t>
            </a:r>
            <a:r>
              <a:rPr lang="en-US" sz="20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por</a:t>
            </a:r>
            <a:r>
              <a:rPr lang="en-US" sz="20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Nightfall </a:t>
            </a:r>
            <a:r>
              <a:rPr lang="en-US" sz="20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costumam</a:t>
            </a:r>
            <a:r>
              <a:rPr lang="en-US" sz="20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gostar</a:t>
            </a:r>
            <a:r>
              <a:rPr lang="en-US" sz="20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de Survival Horror e </a:t>
            </a:r>
            <a:r>
              <a:rPr lang="en-US" sz="20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jogos</a:t>
            </a:r>
            <a:r>
              <a:rPr lang="en-US" sz="20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de terror </a:t>
            </a:r>
            <a:r>
              <a:rPr lang="en-US" sz="20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atmosférico</a:t>
            </a:r>
            <a:r>
              <a:rPr lang="en-US" sz="20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20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como</a:t>
            </a:r>
            <a:r>
              <a:rPr lang="en-US" sz="20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Inside, Little Nightmares, Resident Evil e Outlast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950672" y="5543687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02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0950672" y="7921977"/>
            <a:ext cx="677751" cy="67775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AD1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1964120" y="7974092"/>
            <a:ext cx="5091745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 </a:t>
            </a:r>
            <a:r>
              <a:rPr lang="en-US" sz="21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jogo</a:t>
            </a:r>
            <a:r>
              <a:rPr lang="en-US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proporciona</a:t>
            </a:r>
            <a:r>
              <a:rPr lang="en-US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adrenalina</a:t>
            </a:r>
            <a:r>
              <a:rPr lang="en-US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suspense, </a:t>
            </a:r>
            <a:r>
              <a:rPr lang="en-US" sz="21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colocando</a:t>
            </a:r>
            <a:r>
              <a:rPr lang="en-US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o </a:t>
            </a:r>
            <a:r>
              <a:rPr lang="en-US" sz="21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jogador</a:t>
            </a:r>
            <a:r>
              <a:rPr lang="en-US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em</a:t>
            </a:r>
            <a:r>
              <a:rPr lang="en-US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uma</a:t>
            </a:r>
            <a:r>
              <a:rPr lang="en-US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luta</a:t>
            </a:r>
            <a:r>
              <a:rPr lang="en-US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constante</a:t>
            </a:r>
            <a:r>
              <a:rPr lang="en-US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pela </a:t>
            </a:r>
            <a:r>
              <a:rPr lang="en-US" sz="21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sobrevivência</a:t>
            </a:r>
            <a:r>
              <a:rPr lang="en-US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enquanto</a:t>
            </a:r>
            <a:r>
              <a:rPr lang="en-US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é </a:t>
            </a:r>
            <a:r>
              <a:rPr lang="en-US" sz="21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caçado</a:t>
            </a:r>
            <a:r>
              <a:rPr lang="en-US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pelo</a:t>
            </a:r>
            <a:r>
              <a:rPr lang="en-US" sz="21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Perseguidor</a:t>
            </a:r>
            <a:endParaRPr lang="en-US" sz="21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041493" y="8097975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BDF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49306" y="209996"/>
            <a:ext cx="15800236" cy="1122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 dirty="0">
                <a:solidFill>
                  <a:srgbClr val="BDFF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ATORES, OBJETOS E COMPONENTES - ESTÉTICA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4678036"/>
            <a:ext cx="1247085" cy="1775210"/>
          </a:xfrm>
          <a:custGeom>
            <a:avLst/>
            <a:gdLst/>
            <a:ahLst/>
            <a:cxnLst/>
            <a:rect l="l" t="t" r="r" b="b"/>
            <a:pathLst>
              <a:path w="1247085" h="1775210">
                <a:moveTo>
                  <a:pt x="0" y="0"/>
                </a:moveTo>
                <a:lnTo>
                  <a:pt x="1247085" y="0"/>
                </a:lnTo>
                <a:lnTo>
                  <a:pt x="1247085" y="1775210"/>
                </a:lnTo>
                <a:lnTo>
                  <a:pt x="0" y="17752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03876" y="2243483"/>
            <a:ext cx="1326359" cy="1610370"/>
          </a:xfrm>
          <a:custGeom>
            <a:avLst/>
            <a:gdLst/>
            <a:ahLst/>
            <a:cxnLst/>
            <a:rect l="l" t="t" r="r" b="b"/>
            <a:pathLst>
              <a:path w="1326359" h="1610370">
                <a:moveTo>
                  <a:pt x="0" y="0"/>
                </a:moveTo>
                <a:lnTo>
                  <a:pt x="1326359" y="0"/>
                </a:lnTo>
                <a:lnTo>
                  <a:pt x="1326359" y="1610369"/>
                </a:lnTo>
                <a:lnTo>
                  <a:pt x="0" y="1610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99309" y="7470355"/>
            <a:ext cx="1240386" cy="1820749"/>
          </a:xfrm>
          <a:custGeom>
            <a:avLst/>
            <a:gdLst/>
            <a:ahLst/>
            <a:cxnLst/>
            <a:rect l="l" t="t" r="r" b="b"/>
            <a:pathLst>
              <a:path w="1240386" h="1820749">
                <a:moveTo>
                  <a:pt x="0" y="0"/>
                </a:moveTo>
                <a:lnTo>
                  <a:pt x="1240385" y="0"/>
                </a:lnTo>
                <a:lnTo>
                  <a:pt x="1240385" y="1820750"/>
                </a:lnTo>
                <a:lnTo>
                  <a:pt x="0" y="18207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770881" y="2195858"/>
            <a:ext cx="5081665" cy="180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Ethan (</a:t>
            </a:r>
            <a:r>
              <a:rPr lang="en-US" sz="23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Protagonista</a:t>
            </a:r>
            <a:r>
              <a:rPr lang="en-US" sz="23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)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nvestigador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que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busca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respostas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luta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para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sobreviver</a:t>
            </a:r>
            <a:endParaRPr lang="en-US" sz="20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Movimentação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andar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atirar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status de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bateria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munição</a:t>
            </a:r>
            <a:endParaRPr lang="en-US" sz="20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30235" y="4728669"/>
            <a:ext cx="5562957" cy="1810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O </a:t>
            </a:r>
            <a:r>
              <a:rPr lang="en-US" sz="22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Perseguidor</a:t>
            </a:r>
            <a:r>
              <a:rPr lang="en-US" sz="22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(</a:t>
            </a:r>
            <a:r>
              <a:rPr lang="en-US" sz="22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Antagonista</a:t>
            </a:r>
            <a:r>
              <a:rPr lang="en-US" sz="22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principal)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Criatura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das sombras que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caça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Ethan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quando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ele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está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sem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luz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Comportamento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dinâmico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aparecendo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atacando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quando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lanterna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se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apaga</a:t>
            </a:r>
            <a:endParaRPr lang="en-US" sz="20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24132" y="7455535"/>
            <a:ext cx="5175163" cy="180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Sombras (</a:t>
            </a:r>
            <a:r>
              <a:rPr lang="en-US" sz="23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Inimigos</a:t>
            </a:r>
            <a:r>
              <a:rPr lang="en-US" sz="23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secundários</a:t>
            </a:r>
            <a:r>
              <a:rPr lang="en-US" sz="23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)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Experimentos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fracassados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que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ainda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vagam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pela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fábrica</a:t>
            </a:r>
            <a:endParaRPr lang="en-US" sz="20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Patrulham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áreas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específicas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reagem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lanterna</a:t>
            </a:r>
            <a:endParaRPr lang="en-US" sz="20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645611" y="2140395"/>
            <a:ext cx="1515002" cy="1520531"/>
          </a:xfrm>
          <a:custGeom>
            <a:avLst/>
            <a:gdLst/>
            <a:ahLst/>
            <a:cxnLst/>
            <a:rect l="l" t="t" r="r" b="b"/>
            <a:pathLst>
              <a:path w="1515002" h="1520531">
                <a:moveTo>
                  <a:pt x="0" y="0"/>
                </a:moveTo>
                <a:lnTo>
                  <a:pt x="1515003" y="0"/>
                </a:lnTo>
                <a:lnTo>
                  <a:pt x="1515003" y="1520532"/>
                </a:lnTo>
                <a:lnTo>
                  <a:pt x="0" y="15205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9645611" y="4423117"/>
            <a:ext cx="1506942" cy="1341178"/>
          </a:xfrm>
          <a:custGeom>
            <a:avLst/>
            <a:gdLst/>
            <a:ahLst/>
            <a:cxnLst/>
            <a:rect l="l" t="t" r="r" b="b"/>
            <a:pathLst>
              <a:path w="1506942" h="1341178">
                <a:moveTo>
                  <a:pt x="0" y="0"/>
                </a:moveTo>
                <a:lnTo>
                  <a:pt x="1506942" y="0"/>
                </a:lnTo>
                <a:lnTo>
                  <a:pt x="1506942" y="1341179"/>
                </a:lnTo>
                <a:lnTo>
                  <a:pt x="0" y="13411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717214" flipH="1">
            <a:off x="9675424" y="6901446"/>
            <a:ext cx="1381065" cy="1072209"/>
          </a:xfrm>
          <a:custGeom>
            <a:avLst/>
            <a:gdLst/>
            <a:ahLst/>
            <a:cxnLst/>
            <a:rect l="l" t="t" r="r" b="b"/>
            <a:pathLst>
              <a:path w="1381065" h="1072209">
                <a:moveTo>
                  <a:pt x="1381066" y="0"/>
                </a:moveTo>
                <a:lnTo>
                  <a:pt x="0" y="0"/>
                </a:lnTo>
                <a:lnTo>
                  <a:pt x="0" y="1072209"/>
                </a:lnTo>
                <a:lnTo>
                  <a:pt x="1381066" y="1072209"/>
                </a:lnTo>
                <a:lnTo>
                  <a:pt x="1381066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1373007" y="6722424"/>
            <a:ext cx="4976535" cy="180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Pistola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Arma de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último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recurso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contra sombras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Funcionalidade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limitada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para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confrontos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emergenciais</a:t>
            </a:r>
            <a:endParaRPr lang="en-US" sz="20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373007" y="4329423"/>
            <a:ext cx="4976535" cy="180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Baterias</a:t>
            </a:r>
            <a:endParaRPr lang="en-US" sz="2300" b="1" dirty="0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Recursos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limitados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espalhados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pelo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cenário</a:t>
            </a:r>
            <a:endParaRPr lang="en-US" sz="20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Itens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coletáveis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que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restauram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energia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da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lanterna</a:t>
            </a:r>
            <a:endParaRPr lang="en-US" sz="20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373007" y="2137345"/>
            <a:ext cx="4338503" cy="109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Lanterna</a:t>
            </a:r>
            <a:endParaRPr lang="en-US" sz="2300" b="1" dirty="0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Item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essencial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para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manter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O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Perseguidor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afastado</a:t>
            </a:r>
            <a:endParaRPr lang="en-US" sz="20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BDF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855202" y="4317201"/>
            <a:ext cx="5812928" cy="4721731"/>
            <a:chOff x="0" y="0"/>
            <a:chExt cx="921369" cy="7484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1369" cy="748411"/>
            </a:xfrm>
            <a:custGeom>
              <a:avLst/>
              <a:gdLst/>
              <a:ahLst/>
              <a:cxnLst/>
              <a:rect l="l" t="t" r="r" b="b"/>
              <a:pathLst>
                <a:path w="921369" h="748411">
                  <a:moveTo>
                    <a:pt x="203200" y="0"/>
                  </a:moveTo>
                  <a:lnTo>
                    <a:pt x="921369" y="0"/>
                  </a:lnTo>
                  <a:lnTo>
                    <a:pt x="718169" y="748411"/>
                  </a:lnTo>
                  <a:lnTo>
                    <a:pt x="0" y="7484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28575"/>
              <a:ext cx="718169" cy="776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797385" y="8759576"/>
            <a:ext cx="1870745" cy="608518"/>
            <a:chOff x="0" y="0"/>
            <a:chExt cx="2494326" cy="811357"/>
          </a:xfrm>
        </p:grpSpPr>
        <p:sp>
          <p:nvSpPr>
            <p:cNvPr id="12" name="Freeform 12"/>
            <p:cNvSpPr/>
            <p:nvPr/>
          </p:nvSpPr>
          <p:spPr>
            <a:xfrm rot="-5400000">
              <a:off x="197357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 rot="-5400000">
              <a:off x="841485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 rot="-5400000">
              <a:off x="1485612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66198" y="4317201"/>
            <a:ext cx="5498603" cy="4721731"/>
            <a:chOff x="0" y="0"/>
            <a:chExt cx="871548" cy="74841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1548" cy="748411"/>
            </a:xfrm>
            <a:custGeom>
              <a:avLst/>
              <a:gdLst/>
              <a:ahLst/>
              <a:cxnLst/>
              <a:rect l="l" t="t" r="r" b="b"/>
              <a:pathLst>
                <a:path w="871548" h="748411">
                  <a:moveTo>
                    <a:pt x="203200" y="0"/>
                  </a:moveTo>
                  <a:lnTo>
                    <a:pt x="871548" y="0"/>
                  </a:lnTo>
                  <a:lnTo>
                    <a:pt x="668348" y="748411"/>
                  </a:lnTo>
                  <a:lnTo>
                    <a:pt x="0" y="7484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1600" y="-28575"/>
              <a:ext cx="668348" cy="776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28675" y="4317201"/>
            <a:ext cx="5498603" cy="4721731"/>
            <a:chOff x="0" y="0"/>
            <a:chExt cx="871548" cy="74841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1548" cy="748411"/>
            </a:xfrm>
            <a:custGeom>
              <a:avLst/>
              <a:gdLst/>
              <a:ahLst/>
              <a:cxnLst/>
              <a:rect l="l" t="t" r="r" b="b"/>
              <a:pathLst>
                <a:path w="871548" h="748411">
                  <a:moveTo>
                    <a:pt x="203200" y="0"/>
                  </a:moveTo>
                  <a:lnTo>
                    <a:pt x="871548" y="0"/>
                  </a:lnTo>
                  <a:lnTo>
                    <a:pt x="668348" y="748411"/>
                  </a:lnTo>
                  <a:lnTo>
                    <a:pt x="0" y="7484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1600" y="-28575"/>
              <a:ext cx="668348" cy="776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21077" y="3903157"/>
            <a:ext cx="1870745" cy="608518"/>
            <a:chOff x="0" y="0"/>
            <a:chExt cx="2494326" cy="811357"/>
          </a:xfrm>
        </p:grpSpPr>
        <p:sp>
          <p:nvSpPr>
            <p:cNvPr id="22" name="Freeform 22"/>
            <p:cNvSpPr/>
            <p:nvPr/>
          </p:nvSpPr>
          <p:spPr>
            <a:xfrm rot="-5400000">
              <a:off x="197357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 rot="-5400000">
              <a:off x="841485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 rot="-5400000">
              <a:off x="1485612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28675" y="552456"/>
            <a:ext cx="4537523" cy="245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 b="1">
                <a:solidFill>
                  <a:srgbClr val="BDFF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EXPERIÊNCIA DO JOGADOR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31135" y="981075"/>
            <a:ext cx="9422670" cy="356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pt-BR" sz="24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 fábrica </a:t>
            </a:r>
            <a:r>
              <a:rPr lang="pt-BR" sz="24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Nightfall</a:t>
            </a:r>
            <a:r>
              <a:rPr lang="pt-BR" sz="24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Industries que foi fechada após eventos sinistros e permanece envolta em lendas urbanas.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pt-BR" sz="2499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pt-BR" sz="24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 jogo começa quando Ethan entra na fábrica e começa a encontrar indícios dos desaparecidos, além de sinais de que algo inumano está à solta.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pt-BR" sz="2499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875677" y="5767139"/>
            <a:ext cx="3404599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Início da </a:t>
            </a:r>
            <a:r>
              <a:rPr lang="en-US" sz="20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Investigação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Introdução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às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mecânicas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básicas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(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uso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da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lanterna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coleta de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baterias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movimentação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)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Ethan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descobre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primeiros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sinais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do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perigo</a:t>
            </a:r>
            <a:endParaRPr lang="en-US" sz="20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097436" y="4378325"/>
            <a:ext cx="270872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FASE 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79099" y="4378325"/>
            <a:ext cx="270872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FASE 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749296" y="4378325"/>
            <a:ext cx="270872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FASE 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327278" y="5943351"/>
            <a:ext cx="3404599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 </a:t>
            </a:r>
            <a:r>
              <a:rPr lang="en-US" sz="20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Fábrica</a:t>
            </a:r>
            <a:r>
              <a:rPr lang="en-US" sz="20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Viva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fábrica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se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torna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mais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labiríntica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escura</a:t>
            </a:r>
            <a:endParaRPr lang="en-US" sz="20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Perseguidor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aparece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com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maior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frequência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Sombras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começam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surgir</a:t>
            </a:r>
            <a:endParaRPr lang="en-US" sz="20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864801" y="5767139"/>
            <a:ext cx="3593218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Fuga </a:t>
            </a:r>
            <a:r>
              <a:rPr lang="en-US" sz="20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ou</a:t>
            </a:r>
            <a:r>
              <a:rPr lang="en-US" sz="20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Fim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Ethan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descobre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verdades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sobre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origem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da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entidade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experimentos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realizados</a:t>
            </a:r>
            <a:endParaRPr lang="en-US" sz="20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Perigo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atinge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o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ápice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ataques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são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imprevisíveis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o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ambiente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colapsa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a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tensão</a:t>
            </a:r>
            <a:r>
              <a:rPr lang="en-US" sz="20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é </a:t>
            </a:r>
            <a:r>
              <a:rPr lang="en-US" sz="20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constante</a:t>
            </a:r>
            <a:endParaRPr lang="en-US" sz="20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BDF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3071816" y="5174752"/>
            <a:ext cx="5572125" cy="4083548"/>
            <a:chOff x="0" y="0"/>
            <a:chExt cx="1467556" cy="10755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67556" cy="1075502"/>
            </a:xfrm>
            <a:custGeom>
              <a:avLst/>
              <a:gdLst/>
              <a:ahLst/>
              <a:cxnLst/>
              <a:rect l="l" t="t" r="r" b="b"/>
              <a:pathLst>
                <a:path w="1467556" h="1075502">
                  <a:moveTo>
                    <a:pt x="0" y="0"/>
                  </a:moveTo>
                  <a:lnTo>
                    <a:pt x="1467556" y="0"/>
                  </a:lnTo>
                  <a:lnTo>
                    <a:pt x="1467556" y="1075502"/>
                  </a:lnTo>
                  <a:lnTo>
                    <a:pt x="0" y="1075502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467556" cy="1104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798636" y="4839241"/>
            <a:ext cx="1870745" cy="608518"/>
            <a:chOff x="0" y="0"/>
            <a:chExt cx="2494326" cy="811357"/>
          </a:xfrm>
        </p:grpSpPr>
        <p:sp>
          <p:nvSpPr>
            <p:cNvPr id="12" name="Freeform 12"/>
            <p:cNvSpPr/>
            <p:nvPr/>
          </p:nvSpPr>
          <p:spPr>
            <a:xfrm rot="-5400000">
              <a:off x="197357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 rot="-5400000">
              <a:off x="841485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 rot="-5400000">
              <a:off x="1485612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1114425"/>
            <a:ext cx="811112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sz="7000" b="1">
                <a:solidFill>
                  <a:srgbClr val="BDFF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COMO O JOGO TERMINA?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4211" y="2685415"/>
            <a:ext cx="832010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Final de </a:t>
            </a:r>
            <a:r>
              <a:rPr lang="en-US" sz="21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sobrevivência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: Ethan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escapa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revela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verdade</a:t>
            </a:r>
            <a:endParaRPr lang="en-US" sz="2199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Final </a:t>
            </a:r>
            <a:r>
              <a:rPr lang="en-US" sz="21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trágico</a:t>
            </a:r>
            <a:r>
              <a:rPr lang="en-US" sz="21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: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Ethan é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vencido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pela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escuridão</a:t>
            </a:r>
            <a:endParaRPr lang="en-US" sz="2199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265049" y="5608389"/>
            <a:ext cx="5378893" cy="2377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Elementos</a:t>
            </a:r>
            <a:r>
              <a:rPr lang="en-US" sz="24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de </a:t>
            </a:r>
            <a:r>
              <a:rPr lang="en-US" sz="24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orientação</a:t>
            </a:r>
            <a:r>
              <a:rPr lang="en-US" sz="24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4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direta</a:t>
            </a:r>
            <a:endParaRPr lang="en-US" sz="2499" b="1" dirty="0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algn="l">
              <a:lnSpc>
                <a:spcPts val="2799"/>
              </a:lnSpc>
            </a:pPr>
            <a:r>
              <a:rPr lang="en-US" sz="19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 </a:t>
            </a:r>
          </a:p>
          <a:p>
            <a:pPr marL="496566" lvl="1" indent="-248283" algn="l">
              <a:lnSpc>
                <a:spcPts val="3219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Interface HUD com status da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lanterna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munição</a:t>
            </a:r>
            <a:endParaRPr lang="en-US" sz="2299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496566" lvl="1" indent="-248283" algn="l">
              <a:lnSpc>
                <a:spcPts val="3219"/>
              </a:lnSpc>
              <a:buFont typeface="Arial"/>
              <a:buChar char="•"/>
            </a:pP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Brilho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sutil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nos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itens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importantes</a:t>
            </a:r>
            <a:endParaRPr lang="en-US" sz="2299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496566" lvl="1" indent="-248283" algn="l">
              <a:lnSpc>
                <a:spcPts val="3219"/>
              </a:lnSpc>
              <a:buFont typeface="Arial"/>
              <a:buChar char="•"/>
            </a:pP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Mensagens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dicas</a:t>
            </a:r>
            <a:r>
              <a:rPr lang="en-US" sz="22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2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contextuais</a:t>
            </a:r>
            <a:endParaRPr lang="en-US" sz="2299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0498791" y="5143500"/>
            <a:ext cx="5572125" cy="4083548"/>
            <a:chOff x="0" y="0"/>
            <a:chExt cx="1467556" cy="10755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67556" cy="1075502"/>
            </a:xfrm>
            <a:custGeom>
              <a:avLst/>
              <a:gdLst/>
              <a:ahLst/>
              <a:cxnLst/>
              <a:rect l="l" t="t" r="r" b="b"/>
              <a:pathLst>
                <a:path w="1467556" h="1075502">
                  <a:moveTo>
                    <a:pt x="0" y="0"/>
                  </a:moveTo>
                  <a:lnTo>
                    <a:pt x="1467556" y="0"/>
                  </a:lnTo>
                  <a:lnTo>
                    <a:pt x="1467556" y="1075502"/>
                  </a:lnTo>
                  <a:lnTo>
                    <a:pt x="0" y="1075502"/>
                  </a:lnTo>
                  <a:close/>
                </a:path>
              </a:pathLst>
            </a:custGeom>
            <a:solidFill>
              <a:srgbClr val="4F722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467556" cy="1104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636781" y="5556255"/>
            <a:ext cx="5296144" cy="316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Elementos</a:t>
            </a:r>
            <a:r>
              <a:rPr lang="en-US" sz="24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de </a:t>
            </a:r>
            <a:r>
              <a:rPr lang="en-US" sz="24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orientação</a:t>
            </a:r>
            <a:r>
              <a:rPr lang="en-US" sz="24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4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indireta</a:t>
            </a:r>
            <a:endParaRPr lang="en-US" sz="2499" b="1" dirty="0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algn="l">
              <a:lnSpc>
                <a:spcPts val="2799"/>
              </a:lnSpc>
            </a:pPr>
            <a:endParaRPr lang="en-US" sz="2499" b="1" dirty="0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marL="474976" lvl="1" indent="-237488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Sons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guiam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direção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dos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eventos</a:t>
            </a:r>
            <a:endParaRPr lang="en-US" sz="2199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474976" lvl="1" indent="-237488" algn="l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Elementos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do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ambiente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sugerem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caminhos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(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setas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desenhadas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objetos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caídos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rastros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sangue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)</a:t>
            </a:r>
          </a:p>
          <a:p>
            <a:pPr marL="474976" lvl="1" indent="-237488" algn="l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Iluminações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design visual que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conduzem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o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olhar</a:t>
            </a:r>
            <a:r>
              <a:rPr lang="en-US" sz="21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do </a:t>
            </a:r>
            <a:r>
              <a:rPr lang="en-US" sz="21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jogador</a:t>
            </a:r>
            <a:endParaRPr lang="en-US" sz="2199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3908796" y="4839241"/>
            <a:ext cx="1870745" cy="608518"/>
            <a:chOff x="0" y="0"/>
            <a:chExt cx="2494326" cy="811357"/>
          </a:xfrm>
        </p:grpSpPr>
        <p:sp>
          <p:nvSpPr>
            <p:cNvPr id="23" name="Freeform 23"/>
            <p:cNvSpPr/>
            <p:nvPr/>
          </p:nvSpPr>
          <p:spPr>
            <a:xfrm rot="-5400000">
              <a:off x="197357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 rot="-5400000">
              <a:off x="841485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 rot="-5400000">
              <a:off x="1485612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BDF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4332731" y="724441"/>
            <a:ext cx="1870745" cy="608518"/>
            <a:chOff x="0" y="0"/>
            <a:chExt cx="2494326" cy="811357"/>
          </a:xfrm>
        </p:grpSpPr>
        <p:sp>
          <p:nvSpPr>
            <p:cNvPr id="7" name="Freeform 7"/>
            <p:cNvSpPr/>
            <p:nvPr/>
          </p:nvSpPr>
          <p:spPr>
            <a:xfrm rot="-5400000">
              <a:off x="197357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 rot="-5400000">
              <a:off x="841485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 rot="-5400000">
              <a:off x="1485612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099927" y="2100607"/>
            <a:ext cx="7517009" cy="421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Atenção</a:t>
            </a:r>
            <a:r>
              <a:rPr lang="en-US" sz="19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&gt; </a:t>
            </a:r>
            <a:r>
              <a:rPr lang="en-US" sz="19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atitude</a:t>
            </a:r>
            <a:r>
              <a:rPr lang="en-US" sz="19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19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lusória</a:t>
            </a:r>
            <a:r>
              <a:rPr lang="en-US" sz="19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: </a:t>
            </a:r>
            <a:r>
              <a:rPr lang="en-US" sz="19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baseada</a:t>
            </a:r>
            <a:r>
              <a:rPr lang="en-US" sz="19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19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em</a:t>
            </a:r>
            <a:r>
              <a:rPr lang="en-US" sz="19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19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imersão</a:t>
            </a:r>
            <a:r>
              <a:rPr lang="en-US" sz="19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e </a:t>
            </a:r>
            <a:r>
              <a:rPr lang="en-US" sz="19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tensão</a:t>
            </a:r>
            <a:r>
              <a:rPr lang="en-US" sz="19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19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psicológica</a:t>
            </a:r>
            <a:endParaRPr lang="en-US" sz="1999" b="1" dirty="0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mecânica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iluminação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onde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lanterna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é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essencial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para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manter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segurança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cria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um senso de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vulnerabilidade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força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o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jogador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explorar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de forma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cautelosa</a:t>
            </a:r>
            <a:endParaRPr lang="en-US" sz="1999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escassez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recursos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a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presença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constante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do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Perseguidor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fazem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com que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cada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decisão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seja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crítica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reforçando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sensação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desafio</a:t>
            </a:r>
            <a:endParaRPr lang="en-US" sz="1999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Sons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estranhos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ameaçadores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que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criam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tensão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desde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o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início</a:t>
            </a:r>
            <a:endParaRPr lang="en-US" sz="1999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Presença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imprevisível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do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Perseguidor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que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mantém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o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jogador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em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alerta</a:t>
            </a:r>
            <a:endParaRPr lang="en-US" sz="1999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1" name="Freeform 11"/>
          <p:cNvSpPr/>
          <p:nvPr/>
        </p:nvSpPr>
        <p:spPr>
          <a:xfrm rot="-2700000">
            <a:off x="2485145" y="2204156"/>
            <a:ext cx="313201" cy="309214"/>
          </a:xfrm>
          <a:custGeom>
            <a:avLst/>
            <a:gdLst/>
            <a:ahLst/>
            <a:cxnLst/>
            <a:rect l="l" t="t" r="r" b="b"/>
            <a:pathLst>
              <a:path w="313201" h="309214">
                <a:moveTo>
                  <a:pt x="0" y="0"/>
                </a:moveTo>
                <a:lnTo>
                  <a:pt x="313200" y="0"/>
                </a:lnTo>
                <a:lnTo>
                  <a:pt x="313200" y="309215"/>
                </a:lnTo>
                <a:lnTo>
                  <a:pt x="0" y="309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03091" y="581025"/>
            <a:ext cx="495753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sz="7000" b="1" dirty="0">
                <a:solidFill>
                  <a:srgbClr val="BDFF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DINÂMICA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-486398" y="3406255"/>
            <a:ext cx="3724452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Quais </a:t>
            </a:r>
            <a:r>
              <a:rPr lang="en-US" sz="2300" b="1" dirty="0" err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os</a:t>
            </a:r>
            <a:r>
              <a:rPr lang="en-US" sz="23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elementos</a:t>
            </a:r>
            <a:r>
              <a:rPr lang="en-US" sz="23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de </a:t>
            </a:r>
            <a:r>
              <a:rPr lang="en-US" sz="2300" b="1" dirty="0" err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atenção</a:t>
            </a:r>
            <a:r>
              <a:rPr lang="en-US" sz="23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e </a:t>
            </a:r>
            <a:r>
              <a:rPr lang="en-US" sz="2300" b="1" dirty="0" err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envolvimento</a:t>
            </a:r>
            <a:r>
              <a:rPr lang="en-US" sz="23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do </a:t>
            </a:r>
            <a:r>
              <a:rPr lang="en-US" sz="2300" b="1" dirty="0" err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seu</a:t>
            </a:r>
            <a:r>
              <a:rPr lang="en-US" sz="23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jogo</a:t>
            </a:r>
            <a:r>
              <a:rPr lang="en-US" sz="23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?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79078" y="2127539"/>
            <a:ext cx="6536110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Envolvimento</a:t>
            </a:r>
            <a:r>
              <a:rPr lang="en-US" sz="19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(Interesse de </a:t>
            </a:r>
            <a:r>
              <a:rPr lang="en-US" sz="19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longo</a:t>
            </a:r>
            <a:r>
              <a:rPr lang="en-US" sz="19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1999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prazo</a:t>
            </a:r>
            <a:r>
              <a:rPr lang="en-US" sz="1999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)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jogador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permanece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envolvido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pela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exploração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gradual da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história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descobrindo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arquivos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pistas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sobre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o que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aconteceu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na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Nightfall Industries.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Progresso gradual da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narrativa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evolução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dos </a:t>
            </a:r>
            <a:r>
              <a:rPr lang="en-US" sz="1999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desafios</a:t>
            </a:r>
            <a:r>
              <a:rPr lang="en-US" sz="1999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  <a:p>
            <a:pPr algn="l">
              <a:lnSpc>
                <a:spcPts val="2799"/>
              </a:lnSpc>
            </a:pPr>
            <a:endParaRPr lang="en-US" sz="1999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2923BE87-519A-5245-4155-88117333A4C7}"/>
              </a:ext>
            </a:extLst>
          </p:cNvPr>
          <p:cNvSpPr txBox="1"/>
          <p:nvPr/>
        </p:nvSpPr>
        <p:spPr>
          <a:xfrm rot="-5400000">
            <a:off x="-397216" y="7987258"/>
            <a:ext cx="3724452" cy="38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 dirty="0" err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Tomadas</a:t>
            </a:r>
            <a:r>
              <a:rPr lang="en-US" sz="23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de </a:t>
            </a:r>
            <a:r>
              <a:rPr lang="en-US" sz="2300" b="1" dirty="0" err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Decisão</a:t>
            </a:r>
            <a:r>
              <a:rPr lang="en-US" sz="2300" b="1" dirty="0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</a:p>
        </p:txBody>
      </p:sp>
      <p:sp>
        <p:nvSpPr>
          <p:cNvPr id="25" name="Freeform 14">
            <a:extLst>
              <a:ext uri="{FF2B5EF4-FFF2-40B4-BE49-F238E27FC236}">
                <a16:creationId xmlns:a16="http://schemas.microsoft.com/office/drawing/2014/main" id="{540DAA3F-69E1-BE8B-C580-1D5AEA472754}"/>
              </a:ext>
            </a:extLst>
          </p:cNvPr>
          <p:cNvSpPr/>
          <p:nvPr/>
        </p:nvSpPr>
        <p:spPr>
          <a:xfrm rot="-2700000">
            <a:off x="2417486" y="7967686"/>
            <a:ext cx="313201" cy="309214"/>
          </a:xfrm>
          <a:custGeom>
            <a:avLst/>
            <a:gdLst/>
            <a:ahLst/>
            <a:cxnLst/>
            <a:rect l="l" t="t" r="r" b="b"/>
            <a:pathLst>
              <a:path w="313201" h="309214">
                <a:moveTo>
                  <a:pt x="0" y="0"/>
                </a:moveTo>
                <a:lnTo>
                  <a:pt x="313200" y="0"/>
                </a:lnTo>
                <a:lnTo>
                  <a:pt x="313200" y="309214"/>
                </a:lnTo>
                <a:lnTo>
                  <a:pt x="0" y="30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82FF002-1ACB-E8AD-BC1C-D5B546BD9204}"/>
              </a:ext>
            </a:extLst>
          </p:cNvPr>
          <p:cNvSpPr txBox="1"/>
          <p:nvPr/>
        </p:nvSpPr>
        <p:spPr>
          <a:xfrm>
            <a:off x="2861803" y="6795922"/>
            <a:ext cx="9154390" cy="477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18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Discernível</a:t>
            </a:r>
            <a:r>
              <a:rPr lang="en-US" sz="18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→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Decisões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diretas</a:t>
            </a:r>
            <a:endParaRPr lang="en-US" sz="18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323E5E5E-684B-FEA6-74E3-6804BD27E705}"/>
              </a:ext>
            </a:extLst>
          </p:cNvPr>
          <p:cNvSpPr/>
          <p:nvPr/>
        </p:nvSpPr>
        <p:spPr>
          <a:xfrm rot="-2700000">
            <a:off x="2417488" y="7113949"/>
            <a:ext cx="313201" cy="309214"/>
          </a:xfrm>
          <a:custGeom>
            <a:avLst/>
            <a:gdLst/>
            <a:ahLst/>
            <a:cxnLst/>
            <a:rect l="l" t="t" r="r" b="b"/>
            <a:pathLst>
              <a:path w="313201" h="309214">
                <a:moveTo>
                  <a:pt x="0" y="0"/>
                </a:moveTo>
                <a:lnTo>
                  <a:pt x="313200" y="0"/>
                </a:lnTo>
                <a:lnTo>
                  <a:pt x="313200" y="309214"/>
                </a:lnTo>
                <a:lnTo>
                  <a:pt x="0" y="30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3B14822-AEBB-5F9E-B607-B7E35D0E0A6A}"/>
              </a:ext>
            </a:extLst>
          </p:cNvPr>
          <p:cNvSpPr txBox="1"/>
          <p:nvPr/>
        </p:nvSpPr>
        <p:spPr>
          <a:xfrm>
            <a:off x="2868730" y="7937627"/>
            <a:ext cx="9154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Integrado</a:t>
            </a:r>
            <a:r>
              <a:rPr lang="en-US" sz="18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→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Escolhas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estratégicas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surgem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do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ambiente</a:t>
            </a:r>
            <a:endParaRPr lang="pt-BR" dirty="0"/>
          </a:p>
        </p:txBody>
      </p:sp>
      <p:sp>
        <p:nvSpPr>
          <p:cNvPr id="31" name="Freeform 14">
            <a:extLst>
              <a:ext uri="{FF2B5EF4-FFF2-40B4-BE49-F238E27FC236}">
                <a16:creationId xmlns:a16="http://schemas.microsoft.com/office/drawing/2014/main" id="{68FB8720-F13C-E331-FD26-039EB22A1736}"/>
              </a:ext>
            </a:extLst>
          </p:cNvPr>
          <p:cNvSpPr/>
          <p:nvPr/>
        </p:nvSpPr>
        <p:spPr>
          <a:xfrm rot="-2700000">
            <a:off x="2417488" y="8947841"/>
            <a:ext cx="313201" cy="309214"/>
          </a:xfrm>
          <a:custGeom>
            <a:avLst/>
            <a:gdLst/>
            <a:ahLst/>
            <a:cxnLst/>
            <a:rect l="l" t="t" r="r" b="b"/>
            <a:pathLst>
              <a:path w="313201" h="309214">
                <a:moveTo>
                  <a:pt x="0" y="0"/>
                </a:moveTo>
                <a:lnTo>
                  <a:pt x="313200" y="0"/>
                </a:lnTo>
                <a:lnTo>
                  <a:pt x="313200" y="309214"/>
                </a:lnTo>
                <a:lnTo>
                  <a:pt x="0" y="30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B535A16-9B5C-746F-5BFC-0166EF45785B}"/>
              </a:ext>
            </a:extLst>
          </p:cNvPr>
          <p:cNvSpPr txBox="1"/>
          <p:nvPr/>
        </p:nvSpPr>
        <p:spPr>
          <a:xfrm>
            <a:off x="2868730" y="8790748"/>
            <a:ext cx="9154390" cy="477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18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Ambíguo</a:t>
            </a:r>
            <a:r>
              <a:rPr lang="en-US" sz="18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→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Algumas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decisões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terão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consequências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incertas</a:t>
            </a:r>
            <a:endParaRPr lang="en-US" sz="18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34" name="Freeform 14">
            <a:extLst>
              <a:ext uri="{FF2B5EF4-FFF2-40B4-BE49-F238E27FC236}">
                <a16:creationId xmlns:a16="http://schemas.microsoft.com/office/drawing/2014/main" id="{E073808E-E84B-C85F-6567-EAD6EF40CDDD}"/>
              </a:ext>
            </a:extLst>
          </p:cNvPr>
          <p:cNvSpPr/>
          <p:nvPr/>
        </p:nvSpPr>
        <p:spPr>
          <a:xfrm rot="-2700000">
            <a:off x="10426657" y="7004015"/>
            <a:ext cx="313201" cy="309214"/>
          </a:xfrm>
          <a:custGeom>
            <a:avLst/>
            <a:gdLst/>
            <a:ahLst/>
            <a:cxnLst/>
            <a:rect l="l" t="t" r="r" b="b"/>
            <a:pathLst>
              <a:path w="313201" h="309214">
                <a:moveTo>
                  <a:pt x="0" y="0"/>
                </a:moveTo>
                <a:lnTo>
                  <a:pt x="313200" y="0"/>
                </a:lnTo>
                <a:lnTo>
                  <a:pt x="313200" y="309214"/>
                </a:lnTo>
                <a:lnTo>
                  <a:pt x="0" y="30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1923FA9-15E3-445A-CEB5-DA62674F0585}"/>
              </a:ext>
            </a:extLst>
          </p:cNvPr>
          <p:cNvSpPr txBox="1"/>
          <p:nvPr/>
        </p:nvSpPr>
        <p:spPr>
          <a:xfrm>
            <a:off x="10820400" y="6743106"/>
            <a:ext cx="7870966" cy="91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18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Dois</a:t>
            </a:r>
            <a:r>
              <a:rPr lang="en-US" sz="18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gumes</a:t>
            </a:r>
            <a:r>
              <a:rPr lang="en-US" sz="18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→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O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jogador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pode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ter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que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sacrificar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munição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para se defender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ou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mantê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-la para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emergências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criando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dilemas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tensos</a:t>
            </a:r>
            <a:endParaRPr lang="en-US" sz="18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37" name="Freeform 14">
            <a:extLst>
              <a:ext uri="{FF2B5EF4-FFF2-40B4-BE49-F238E27FC236}">
                <a16:creationId xmlns:a16="http://schemas.microsoft.com/office/drawing/2014/main" id="{B716D067-C9CA-46D4-B955-5923A173F546}"/>
              </a:ext>
            </a:extLst>
          </p:cNvPr>
          <p:cNvSpPr/>
          <p:nvPr/>
        </p:nvSpPr>
        <p:spPr>
          <a:xfrm rot="-2700000">
            <a:off x="10426657" y="8350236"/>
            <a:ext cx="313201" cy="309214"/>
          </a:xfrm>
          <a:custGeom>
            <a:avLst/>
            <a:gdLst/>
            <a:ahLst/>
            <a:cxnLst/>
            <a:rect l="l" t="t" r="r" b="b"/>
            <a:pathLst>
              <a:path w="313201" h="309214">
                <a:moveTo>
                  <a:pt x="0" y="0"/>
                </a:moveTo>
                <a:lnTo>
                  <a:pt x="313200" y="0"/>
                </a:lnTo>
                <a:lnTo>
                  <a:pt x="313200" y="309214"/>
                </a:lnTo>
                <a:lnTo>
                  <a:pt x="0" y="309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A7352ED-A67A-FD9A-5905-67BECC178B0C}"/>
              </a:ext>
            </a:extLst>
          </p:cNvPr>
          <p:cNvSpPr txBox="1"/>
          <p:nvPr/>
        </p:nvSpPr>
        <p:spPr>
          <a:xfrm>
            <a:off x="10948045" y="8091357"/>
            <a:ext cx="6383767" cy="91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Novela →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narrativa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se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desenvolve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conforme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as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escolhas</a:t>
            </a:r>
            <a:r>
              <a:rPr lang="en-US" sz="18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do </a:t>
            </a:r>
            <a:r>
              <a:rPr lang="en-US" sz="18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jogador</a:t>
            </a:r>
            <a:endParaRPr lang="en-US" sz="18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BDF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37139" y="3407634"/>
            <a:ext cx="1870745" cy="608518"/>
            <a:chOff x="0" y="0"/>
            <a:chExt cx="2494326" cy="811357"/>
          </a:xfrm>
        </p:grpSpPr>
        <p:sp>
          <p:nvSpPr>
            <p:cNvPr id="7" name="Freeform 7"/>
            <p:cNvSpPr/>
            <p:nvPr/>
          </p:nvSpPr>
          <p:spPr>
            <a:xfrm rot="-5400000">
              <a:off x="197357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 rot="-5400000">
              <a:off x="841485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 rot="-5400000">
              <a:off x="1485612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40114" y="581025"/>
            <a:ext cx="850083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sz="7000" b="1" dirty="0">
                <a:solidFill>
                  <a:srgbClr val="BDFF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MÊCANICA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36700" y="3426143"/>
            <a:ext cx="600425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INTERAÇÃO DO JOGADOR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65890" y="4796655"/>
            <a:ext cx="8115300" cy="2586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pt-BR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 objetivo do jogador é sobreviver e destruir a fonte do mal para restaurar a paz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 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jogador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ganha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quando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pt-BR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Ethan escapa e revela a verdade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pt-BR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 jogador perde quando Ethan é vencido pela escuridão</a:t>
            </a:r>
            <a:endParaRPr lang="en-US" sz="24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25650" y="4806726"/>
            <a:ext cx="8061650" cy="520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algn="l">
              <a:lnSpc>
                <a:spcPts val="3359"/>
              </a:lnSpc>
            </a:pPr>
            <a:r>
              <a:rPr lang="pt-BR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 jogador interage com o mundo das seguintes formas: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pt-BR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Abrir portas entre salas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pt-BR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Examinar cartas e documentos perdidos por antigos funcionários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pt-BR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Uso de itens do inventário.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pt-BR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Interações com a luz e sombras para revelar caminhos secretos. 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pt-BR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 uso da lanterna permite que o jogador revele áreas que estavam escondidas pela escuridão, mas também o coloca em risco, já que as sombras podem ser uma ameaça.</a:t>
            </a:r>
            <a:endParaRPr lang="en-US" sz="24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9622146" y="3407634"/>
            <a:ext cx="1870745" cy="608518"/>
            <a:chOff x="0" y="0"/>
            <a:chExt cx="2494326" cy="811357"/>
          </a:xfrm>
        </p:grpSpPr>
        <p:sp>
          <p:nvSpPr>
            <p:cNvPr id="15" name="Freeform 15"/>
            <p:cNvSpPr/>
            <p:nvPr/>
          </p:nvSpPr>
          <p:spPr>
            <a:xfrm rot="-5400000">
              <a:off x="197357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 rot="-5400000">
              <a:off x="841485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 rot="-5400000">
              <a:off x="1485612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921516" y="3426143"/>
            <a:ext cx="600425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OBJETIVOS DO JOGO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80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DD84E0-FAFF-A808-D6B7-DCF8F7CB8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AE2F5B-61E1-98B5-E058-2FFBBC78A823}"/>
              </a:ext>
            </a:extLst>
          </p:cNvPr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38D370C-A07B-0520-0ACE-0004495F934A}"/>
                </a:ext>
              </a:extLst>
            </p:cNvPr>
            <p:cNvSpPr/>
            <p:nvPr/>
          </p:nvSpPr>
          <p:spPr>
            <a:xfrm>
              <a:off x="0" y="0"/>
              <a:ext cx="1154854" cy="419398"/>
            </a:xfrm>
            <a:custGeom>
              <a:avLst/>
              <a:gdLst/>
              <a:ahLst/>
              <a:cxnLst/>
              <a:rect l="l" t="t" r="r" b="b"/>
              <a:pathLst>
                <a:path w="1154854" h="419398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solidFill>
              <a:srgbClr val="BDF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F0841EF-E01D-BAF3-24DA-A2995D58AF52}"/>
                </a:ext>
              </a:extLst>
            </p:cNvPr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949E688-5A68-CC9F-2A28-C5B9BA3E7FC4}"/>
              </a:ext>
            </a:extLst>
          </p:cNvPr>
          <p:cNvSpPr/>
          <p:nvPr/>
        </p:nvSpPr>
        <p:spPr>
          <a:xfrm rot="-5400000">
            <a:off x="16910332" y="8971"/>
            <a:ext cx="1409712" cy="1391770"/>
          </a:xfrm>
          <a:custGeom>
            <a:avLst/>
            <a:gdLst/>
            <a:ahLst/>
            <a:cxnLst/>
            <a:rect l="l" t="t" r="r" b="b"/>
            <a:pathLst>
              <a:path w="1409712" h="1391770">
                <a:moveTo>
                  <a:pt x="0" y="0"/>
                </a:moveTo>
                <a:lnTo>
                  <a:pt x="1409712" y="0"/>
                </a:lnTo>
                <a:lnTo>
                  <a:pt x="1409712" y="1391770"/>
                </a:lnTo>
                <a:lnTo>
                  <a:pt x="0" y="139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26FC270F-54D9-8AF0-54A2-07E793136C01}"/>
              </a:ext>
            </a:extLst>
          </p:cNvPr>
          <p:cNvGrpSpPr/>
          <p:nvPr/>
        </p:nvGrpSpPr>
        <p:grpSpPr>
          <a:xfrm>
            <a:off x="591773" y="6603332"/>
            <a:ext cx="1870745" cy="608518"/>
            <a:chOff x="0" y="0"/>
            <a:chExt cx="2494326" cy="81135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9B672E4-F8B9-3398-AE65-1C5588703506}"/>
                </a:ext>
              </a:extLst>
            </p:cNvPr>
            <p:cNvSpPr/>
            <p:nvPr/>
          </p:nvSpPr>
          <p:spPr>
            <a:xfrm rot="-5400000">
              <a:off x="197357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9142C28-2EBA-077A-03D8-488E36F5B447}"/>
                </a:ext>
              </a:extLst>
            </p:cNvPr>
            <p:cNvSpPr/>
            <p:nvPr/>
          </p:nvSpPr>
          <p:spPr>
            <a:xfrm rot="-5400000">
              <a:off x="841485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4A4B04E-40EC-F513-09A4-6A1232CFE445}"/>
                </a:ext>
              </a:extLst>
            </p:cNvPr>
            <p:cNvSpPr/>
            <p:nvPr/>
          </p:nvSpPr>
          <p:spPr>
            <a:xfrm rot="-5400000">
              <a:off x="1485612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12A73E4E-01E7-9FC2-CE44-B42B9DFED55A}"/>
              </a:ext>
            </a:extLst>
          </p:cNvPr>
          <p:cNvSpPr txBox="1"/>
          <p:nvPr/>
        </p:nvSpPr>
        <p:spPr>
          <a:xfrm>
            <a:off x="440114" y="581025"/>
            <a:ext cx="850083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sz="7000" b="1" dirty="0">
                <a:solidFill>
                  <a:srgbClr val="BDFF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MÊCANICA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D73C346-2E98-9710-4AEC-8F7C8429D4EA}"/>
              </a:ext>
            </a:extLst>
          </p:cNvPr>
          <p:cNvSpPr txBox="1"/>
          <p:nvPr/>
        </p:nvSpPr>
        <p:spPr>
          <a:xfrm>
            <a:off x="2891334" y="6621841"/>
            <a:ext cx="6004250" cy="1041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COMO ELE TERMINA DEPOIS DA VITÓRIA?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EB86348-538B-895E-96AE-CE8B9620014E}"/>
              </a:ext>
            </a:extLst>
          </p:cNvPr>
          <p:cNvSpPr txBox="1"/>
          <p:nvPr/>
        </p:nvSpPr>
        <p:spPr>
          <a:xfrm>
            <a:off x="9520524" y="7992353"/>
            <a:ext cx="8115300" cy="171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pt-BR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Se a lanterna se apagar e o Perseguidor alcançá-lo, Ethan é envolvido pela escuridão e desaparece sem deixar rastros. A fábrica permanece amaldiçoada, esperando sua próxima vítima. </a:t>
            </a:r>
            <a:endParaRPr lang="en-US" sz="24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E13BFFF-EB26-F8E6-DF5C-A6FEE56096BC}"/>
              </a:ext>
            </a:extLst>
          </p:cNvPr>
          <p:cNvSpPr txBox="1"/>
          <p:nvPr/>
        </p:nvSpPr>
        <p:spPr>
          <a:xfrm>
            <a:off x="780284" y="8002424"/>
            <a:ext cx="8061650" cy="84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Ethan 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consegue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sair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da 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fábrica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reporta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sua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experiência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à 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agência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	de 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investigação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paranormal. 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135694B-A6AD-73D4-2450-E09A99E7D4A9}"/>
              </a:ext>
            </a:extLst>
          </p:cNvPr>
          <p:cNvGrpSpPr/>
          <p:nvPr/>
        </p:nvGrpSpPr>
        <p:grpSpPr>
          <a:xfrm>
            <a:off x="9576780" y="6603332"/>
            <a:ext cx="1870745" cy="608518"/>
            <a:chOff x="0" y="0"/>
            <a:chExt cx="2494326" cy="811357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63A4574-9332-564F-910C-D2E183C02EC9}"/>
                </a:ext>
              </a:extLst>
            </p:cNvPr>
            <p:cNvSpPr/>
            <p:nvPr/>
          </p:nvSpPr>
          <p:spPr>
            <a:xfrm rot="-5400000">
              <a:off x="197357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6BF2557-A920-1AD6-604C-37B9F3D51EC1}"/>
                </a:ext>
              </a:extLst>
            </p:cNvPr>
            <p:cNvSpPr/>
            <p:nvPr/>
          </p:nvSpPr>
          <p:spPr>
            <a:xfrm rot="-5400000">
              <a:off x="841485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25A2444-F799-9DA4-693B-863BD054D301}"/>
                </a:ext>
              </a:extLst>
            </p:cNvPr>
            <p:cNvSpPr/>
            <p:nvPr/>
          </p:nvSpPr>
          <p:spPr>
            <a:xfrm rot="-5400000">
              <a:off x="1485612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0184B80-B3A6-10C9-7AA3-BD9E539959EC}"/>
              </a:ext>
            </a:extLst>
          </p:cNvPr>
          <p:cNvSpPr txBox="1"/>
          <p:nvPr/>
        </p:nvSpPr>
        <p:spPr>
          <a:xfrm>
            <a:off x="11876150" y="6621841"/>
            <a:ext cx="6004250" cy="1041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COMO ELE TERMINA DEPOIS DA DERROTA? 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A94433E8-970C-E076-EF2F-25F6AD4CD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Ethan consegue sair da fábrica e reportar sua experiência à agência de investigações paranormais. As informações que ele coletou podem levar à revelação dos experimentos da </a:t>
            </a:r>
            <a:r>
              <a:rPr kumimoji="0" lang="pt-BR" altLang="pt-BR" sz="9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Nightfall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ui-monospace"/>
              </a:rPr>
              <a:t> Industries e impedir que a entidade sombria continue sua caçada. 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" name="Group 6">
            <a:extLst>
              <a:ext uri="{FF2B5EF4-FFF2-40B4-BE49-F238E27FC236}">
                <a16:creationId xmlns:a16="http://schemas.microsoft.com/office/drawing/2014/main" id="{7EEF5AF0-D881-3A39-F4EA-FFA1EBBEE556}"/>
              </a:ext>
            </a:extLst>
          </p:cNvPr>
          <p:cNvGrpSpPr/>
          <p:nvPr/>
        </p:nvGrpSpPr>
        <p:grpSpPr>
          <a:xfrm>
            <a:off x="591773" y="3265008"/>
            <a:ext cx="1870745" cy="608518"/>
            <a:chOff x="0" y="0"/>
            <a:chExt cx="2494326" cy="811357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12C9B16A-DF06-7EFA-1AA7-0014B8B951D6}"/>
                </a:ext>
              </a:extLst>
            </p:cNvPr>
            <p:cNvSpPr/>
            <p:nvPr/>
          </p:nvSpPr>
          <p:spPr>
            <a:xfrm rot="-5400000">
              <a:off x="197357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0F93128D-82D2-9B7B-932D-AEE78743D293}"/>
                </a:ext>
              </a:extLst>
            </p:cNvPr>
            <p:cNvSpPr/>
            <p:nvPr/>
          </p:nvSpPr>
          <p:spPr>
            <a:xfrm rot="-5400000">
              <a:off x="841485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48670A3B-48B3-900B-9C7B-38E52D0B44A3}"/>
                </a:ext>
              </a:extLst>
            </p:cNvPr>
            <p:cNvSpPr/>
            <p:nvPr/>
          </p:nvSpPr>
          <p:spPr>
            <a:xfrm rot="-5400000">
              <a:off x="1485612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11">
            <a:extLst>
              <a:ext uri="{FF2B5EF4-FFF2-40B4-BE49-F238E27FC236}">
                <a16:creationId xmlns:a16="http://schemas.microsoft.com/office/drawing/2014/main" id="{171561E4-763E-CE7A-E32B-D7E11832BDC3}"/>
              </a:ext>
            </a:extLst>
          </p:cNvPr>
          <p:cNvSpPr txBox="1"/>
          <p:nvPr/>
        </p:nvSpPr>
        <p:spPr>
          <a:xfrm>
            <a:off x="2891334" y="3283517"/>
            <a:ext cx="6004250" cy="50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LIMITES DO JOGO</a:t>
            </a:r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id="{0B6E1570-EA51-1501-9244-047775145614}"/>
              </a:ext>
            </a:extLst>
          </p:cNvPr>
          <p:cNvSpPr txBox="1"/>
          <p:nvPr/>
        </p:nvSpPr>
        <p:spPr>
          <a:xfrm>
            <a:off x="9520524" y="4654029"/>
            <a:ext cx="8115300" cy="171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Movimentação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saúde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de Ethan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Iluminação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(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lanterna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) 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Documentos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(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pistas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sobre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a 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história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)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38" name="TextBox 13">
            <a:extLst>
              <a:ext uri="{FF2B5EF4-FFF2-40B4-BE49-F238E27FC236}">
                <a16:creationId xmlns:a16="http://schemas.microsoft.com/office/drawing/2014/main" id="{DD620234-D81D-3D58-EEFC-2387A903C3B8}"/>
              </a:ext>
            </a:extLst>
          </p:cNvPr>
          <p:cNvSpPr txBox="1"/>
          <p:nvPr/>
        </p:nvSpPr>
        <p:spPr>
          <a:xfrm>
            <a:off x="780284" y="4664100"/>
            <a:ext cx="8061650" cy="1278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O 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mundo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é 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fechado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e linear, 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limitado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ás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instalações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da 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fábrica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Limitações</a:t>
            </a:r>
            <a:r>
              <a:rPr lang="en-US" sz="2400" dirty="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itens</a:t>
            </a:r>
            <a:endParaRPr lang="en-US" sz="2400" dirty="0">
              <a:solidFill>
                <a:srgbClr val="FFFFFF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grpSp>
        <p:nvGrpSpPr>
          <p:cNvPr id="39" name="Group 14">
            <a:extLst>
              <a:ext uri="{FF2B5EF4-FFF2-40B4-BE49-F238E27FC236}">
                <a16:creationId xmlns:a16="http://schemas.microsoft.com/office/drawing/2014/main" id="{114E7FA9-6509-8A30-F03E-B443CCD886E4}"/>
              </a:ext>
            </a:extLst>
          </p:cNvPr>
          <p:cNvGrpSpPr/>
          <p:nvPr/>
        </p:nvGrpSpPr>
        <p:grpSpPr>
          <a:xfrm>
            <a:off x="9576780" y="3265008"/>
            <a:ext cx="1870745" cy="608518"/>
            <a:chOff x="0" y="0"/>
            <a:chExt cx="2494326" cy="811357"/>
          </a:xfrm>
        </p:grpSpPr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4E77622D-10E7-7580-700A-C74B3CE1CBAA}"/>
                </a:ext>
              </a:extLst>
            </p:cNvPr>
            <p:cNvSpPr/>
            <p:nvPr/>
          </p:nvSpPr>
          <p:spPr>
            <a:xfrm rot="-5400000">
              <a:off x="197357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9CB21D3E-1D3B-950F-E308-8FA866C48F41}"/>
                </a:ext>
              </a:extLst>
            </p:cNvPr>
            <p:cNvSpPr/>
            <p:nvPr/>
          </p:nvSpPr>
          <p:spPr>
            <a:xfrm rot="-5400000">
              <a:off x="841485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5BE2A1A2-0AAF-3F12-B49D-ADFBDD1E3923}"/>
                </a:ext>
              </a:extLst>
            </p:cNvPr>
            <p:cNvSpPr/>
            <p:nvPr/>
          </p:nvSpPr>
          <p:spPr>
            <a:xfrm rot="-5400000">
              <a:off x="1485612" y="-197357"/>
              <a:ext cx="811357" cy="1206071"/>
            </a:xfrm>
            <a:custGeom>
              <a:avLst/>
              <a:gdLst/>
              <a:ahLst/>
              <a:cxnLst/>
              <a:rect l="l" t="t" r="r" b="b"/>
              <a:pathLst>
                <a:path w="811357" h="1206071">
                  <a:moveTo>
                    <a:pt x="0" y="0"/>
                  </a:moveTo>
                  <a:lnTo>
                    <a:pt x="811357" y="0"/>
                  </a:lnTo>
                  <a:lnTo>
                    <a:pt x="811357" y="1206071"/>
                  </a:lnTo>
                  <a:lnTo>
                    <a:pt x="0" y="1206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" name="TextBox 18">
            <a:extLst>
              <a:ext uri="{FF2B5EF4-FFF2-40B4-BE49-F238E27FC236}">
                <a16:creationId xmlns:a16="http://schemas.microsoft.com/office/drawing/2014/main" id="{973CB922-48E0-CDC3-A3AD-3CAF579A6CAE}"/>
              </a:ext>
            </a:extLst>
          </p:cNvPr>
          <p:cNvSpPr txBox="1"/>
          <p:nvPr/>
        </p:nvSpPr>
        <p:spPr>
          <a:xfrm>
            <a:off x="11876150" y="3283517"/>
            <a:ext cx="6004250" cy="50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RECURSOS</a:t>
            </a:r>
          </a:p>
        </p:txBody>
      </p:sp>
    </p:spTree>
    <p:extLst>
      <p:ext uri="{BB962C8B-B14F-4D97-AF65-F5344CB8AC3E}">
        <p14:creationId xmlns:p14="http://schemas.microsoft.com/office/powerpoint/2010/main" val="3759961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1484</Words>
  <Application>Microsoft Office PowerPoint</Application>
  <PresentationFormat>Custom</PresentationFormat>
  <Paragraphs>172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Barlow Condensed</vt:lpstr>
      <vt:lpstr>Open Sans 1</vt:lpstr>
      <vt:lpstr>Open Sans 1 Bold</vt:lpstr>
      <vt:lpstr>Calibri</vt:lpstr>
      <vt:lpstr>Barlow Condensed Bold</vt:lpstr>
      <vt:lpstr>-apple-system</vt:lpstr>
      <vt:lpstr>Open Sans 2 Bold</vt:lpstr>
      <vt:lpstr>Arial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nightfall</dc:title>
  <dc:creator>CAROLINA</dc:creator>
  <cp:lastModifiedBy>CAIO DE SOUZA CONCEICAO</cp:lastModifiedBy>
  <cp:revision>4</cp:revision>
  <dcterms:created xsi:type="dcterms:W3CDTF">2006-08-16T00:00:00Z</dcterms:created>
  <dcterms:modified xsi:type="dcterms:W3CDTF">2025-04-09T17:12:10Z</dcterms:modified>
  <dc:identifier>DAFCvQvJiDY</dc:identifier>
</cp:coreProperties>
</file>